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Lst>
  <p:sldSz cx="18288000" cy="10287000"/>
  <p:notesSz cx="6858000" cy="9144000"/>
  <p:embeddedFontLst>
    <p:embeddedFont>
      <p:font typeface="Trocchi" charset="1" panose="000005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Shrikhand" charset="1" panose="02000000000000000000"/>
      <p:regular r:id="rId11"/>
    </p:embeddedFont>
    <p:embeddedFont>
      <p:font typeface="Open Sans Extra Bold" charset="1" panose="020B0906030804020204"/>
      <p:regular r:id="rId12"/>
    </p:embeddedFont>
    <p:embeddedFont>
      <p:font typeface="Open Sans Extra Bold Italics" charset="1" panose="020B090603080402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Quicksand 1" charset="1" panose="00000500000000000000"/>
      <p:regular r:id="rId20"/>
    </p:embeddedFont>
    <p:embeddedFont>
      <p:font typeface="Quicksand 1 Bold" charset="1" panose="00000800000000000000"/>
      <p:regular r:id="rId21"/>
    </p:embeddedFont>
    <p:embeddedFont>
      <p:font typeface="Quicksand 1 Light" charset="1" panose="00000400000000000000"/>
      <p:regular r:id="rId22"/>
    </p:embeddedFont>
    <p:embeddedFont>
      <p:font typeface="Quicksand 1 Medium" charset="1" panose="00000600000000000000"/>
      <p:regular r:id="rId23"/>
    </p:embeddedFont>
    <p:embeddedFont>
      <p:font typeface="Quicksand 2" charset="1" panose="00000000000000000000"/>
      <p:regular r:id="rId24"/>
    </p:embeddedFont>
    <p:embeddedFont>
      <p:font typeface="Quicksand 2 Bold" charset="1" panose="00000000000000000000"/>
      <p:regular r:id="rId25"/>
    </p:embeddedFont>
    <p:embeddedFont>
      <p:font typeface="Quicksand 2 Light" charset="1" panose="00000000000000000000"/>
      <p:regular r:id="rId26"/>
    </p:embeddedFont>
    <p:embeddedFont>
      <p:font typeface="Quicksand 2 Medium" charset="1" panose="00000000000000000000"/>
      <p:regular r:id="rId27"/>
    </p:embeddedFont>
    <p:embeddedFont>
      <p:font typeface="Quicksand 2 Semi-Bold" charset="1" panose="00000000000000000000"/>
      <p:regular r:id="rId28"/>
    </p:embeddedFont>
    <p:embeddedFont>
      <p:font typeface="Paytone One"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https://www.youtube.com/watch?v=nDMNEtPzzwU&amp;t=1s" TargetMode="External" Type="http://schemas.openxmlformats.org/officeDocument/2006/relationships/video"/><Relationship Id="rId2" Target="https://www.youtube.com/watch?v=nDMNEtPzzwU&amp;t=1s" TargetMode="External" Type="http://schemas.openxmlformats.org/officeDocument/2006/relationships/hyperlink"/><Relationship Id="rId3" Target="../media/image6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82.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5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https://www.youtube.com/watch?v=JSw62Ob7tkY" TargetMode="External" Type="http://schemas.openxmlformats.org/officeDocument/2006/relationships/video"/><Relationship Id="rId2" Target="https://www.youtube.com/watch?v=nDMNEtPzzwU&amp;t=1s" TargetMode="External" Type="http://schemas.openxmlformats.org/officeDocument/2006/relationships/hyperlink"/><Relationship Id="rId3" Target="../media/image6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82.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11" Target="../media/image58.pn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png" Type="http://schemas.openxmlformats.org/officeDocument/2006/relationships/image"/><Relationship Id="rId15" Target="../media/image30.png" Type="http://schemas.openxmlformats.org/officeDocument/2006/relationships/image"/><Relationship Id="rId16" Target="../media/image31.jpeg" Type="http://schemas.openxmlformats.org/officeDocument/2006/relationships/image"/><Relationship Id="rId17" Target="../media/image32.jpeg" Type="http://schemas.openxmlformats.org/officeDocument/2006/relationships/image"/><Relationship Id="rId18" Target="../media/image33.png" Type="http://schemas.openxmlformats.org/officeDocument/2006/relationships/image"/><Relationship Id="rId19" Target="../media/image34.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16" Target="../media/image49.png" Type="http://schemas.openxmlformats.org/officeDocument/2006/relationships/image"/><Relationship Id="rId17" Target="../media/image50.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5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2" Target="../media/image67.png" Type="http://schemas.openxmlformats.org/officeDocument/2006/relationships/image"/><Relationship Id="rId3" Target="../media/image6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4580789" y="0"/>
            <a:ext cx="4701724" cy="2222633"/>
          </a:xfrm>
          <a:custGeom>
            <a:avLst/>
            <a:gdLst/>
            <a:ahLst/>
            <a:cxnLst/>
            <a:rect r="r" b="b" t="t" l="l"/>
            <a:pathLst>
              <a:path h="2222633" w="4701724">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28470" y="6325995"/>
            <a:ext cx="8431059" cy="950410"/>
          </a:xfrm>
          <a:custGeom>
            <a:avLst/>
            <a:gdLst/>
            <a:ahLst/>
            <a:cxnLst/>
            <a:rect r="r" b="b" t="t" l="l"/>
            <a:pathLst>
              <a:path h="950410" w="8431059">
                <a:moveTo>
                  <a:pt x="0" y="0"/>
                </a:moveTo>
                <a:lnTo>
                  <a:pt x="8431060" y="0"/>
                </a:lnTo>
                <a:lnTo>
                  <a:pt x="8431060" y="950410"/>
                </a:lnTo>
                <a:lnTo>
                  <a:pt x="0" y="9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46180" y="7509032"/>
            <a:ext cx="3978971" cy="1273271"/>
          </a:xfrm>
          <a:custGeom>
            <a:avLst/>
            <a:gdLst/>
            <a:ahLst/>
            <a:cxnLst/>
            <a:rect r="r" b="b" t="t" l="l"/>
            <a:pathLst>
              <a:path h="1273271" w="3978971">
                <a:moveTo>
                  <a:pt x="0" y="0"/>
                </a:moveTo>
                <a:lnTo>
                  <a:pt x="3978971" y="0"/>
                </a:lnTo>
                <a:lnTo>
                  <a:pt x="3978971" y="1273271"/>
                </a:lnTo>
                <a:lnTo>
                  <a:pt x="0" y="12732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423086">
            <a:off x="166746" y="-4626437"/>
            <a:ext cx="5323671" cy="7857779"/>
          </a:xfrm>
          <a:custGeom>
            <a:avLst/>
            <a:gdLst/>
            <a:ahLst/>
            <a:cxnLst/>
            <a:rect r="r" b="b" t="t" l="l"/>
            <a:pathLst>
              <a:path h="7857779" w="5323671">
                <a:moveTo>
                  <a:pt x="0" y="0"/>
                </a:moveTo>
                <a:lnTo>
                  <a:pt x="5323671" y="0"/>
                </a:lnTo>
                <a:lnTo>
                  <a:pt x="5323671" y="7857780"/>
                </a:lnTo>
                <a:lnTo>
                  <a:pt x="0" y="7857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124406" y="7954246"/>
            <a:ext cx="5614490" cy="4130953"/>
          </a:xfrm>
          <a:custGeom>
            <a:avLst/>
            <a:gdLst/>
            <a:ahLst/>
            <a:cxnLst/>
            <a:rect r="r" b="b" t="t" l="l"/>
            <a:pathLst>
              <a:path h="4130953" w="5614490">
                <a:moveTo>
                  <a:pt x="0" y="0"/>
                </a:moveTo>
                <a:lnTo>
                  <a:pt x="5614490" y="0"/>
                </a:lnTo>
                <a:lnTo>
                  <a:pt x="5614490" y="4130953"/>
                </a:lnTo>
                <a:lnTo>
                  <a:pt x="0" y="41309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8897882">
            <a:off x="15681947" y="7636750"/>
            <a:ext cx="3154705" cy="2291105"/>
          </a:xfrm>
          <a:custGeom>
            <a:avLst/>
            <a:gdLst/>
            <a:ahLst/>
            <a:cxnLst/>
            <a:rect r="r" b="b" t="t" l="l"/>
            <a:pathLst>
              <a:path h="2291105" w="3154705">
                <a:moveTo>
                  <a:pt x="0" y="0"/>
                </a:moveTo>
                <a:lnTo>
                  <a:pt x="3154706" y="0"/>
                </a:lnTo>
                <a:lnTo>
                  <a:pt x="3154706" y="2291105"/>
                </a:lnTo>
                <a:lnTo>
                  <a:pt x="0" y="2291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89017" y="6978775"/>
            <a:ext cx="5181796" cy="5106425"/>
          </a:xfrm>
          <a:custGeom>
            <a:avLst/>
            <a:gdLst/>
            <a:ahLst/>
            <a:cxnLst/>
            <a:rect r="r" b="b" t="t" l="l"/>
            <a:pathLst>
              <a:path h="5106425" w="5181796">
                <a:moveTo>
                  <a:pt x="0" y="0"/>
                </a:moveTo>
                <a:lnTo>
                  <a:pt x="5181796" y="0"/>
                </a:lnTo>
                <a:lnTo>
                  <a:pt x="5181796" y="5106424"/>
                </a:lnTo>
                <a:lnTo>
                  <a:pt x="0" y="51064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4334015" y="3576956"/>
            <a:ext cx="1000330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PATHFIT III</a:t>
            </a:r>
          </a:p>
        </p:txBody>
      </p:sp>
      <p:sp>
        <p:nvSpPr>
          <p:cNvPr name="TextBox 10" id="10"/>
          <p:cNvSpPr txBox="true"/>
          <p:nvPr/>
        </p:nvSpPr>
        <p:spPr>
          <a:xfrm rot="0">
            <a:off x="5648802" y="6379560"/>
            <a:ext cx="7373727" cy="748030"/>
          </a:xfrm>
          <a:prstGeom prst="rect">
            <a:avLst/>
          </a:prstGeom>
        </p:spPr>
        <p:txBody>
          <a:bodyPr anchor="t" rtlCol="false" tIns="0" lIns="0" bIns="0" rIns="0">
            <a:spAutoFit/>
          </a:bodyPr>
          <a:lstStyle/>
          <a:p>
            <a:pPr algn="ctr">
              <a:lnSpc>
                <a:spcPts val="6019"/>
              </a:lnSpc>
            </a:pPr>
            <a:r>
              <a:rPr lang="en-US" sz="4299">
                <a:solidFill>
                  <a:srgbClr val="000000"/>
                </a:solidFill>
                <a:latin typeface="Quicksand 1 Medium"/>
              </a:rPr>
              <a:t>Presented by Group V</a:t>
            </a:r>
          </a:p>
        </p:txBody>
      </p:sp>
      <p:sp>
        <p:nvSpPr>
          <p:cNvPr name="Freeform 11" id="11"/>
          <p:cNvSpPr/>
          <p:nvPr/>
        </p:nvSpPr>
        <p:spPr>
          <a:xfrm flipH="false" flipV="false" rot="4423086">
            <a:off x="-24920" y="-4936755"/>
            <a:ext cx="5323671" cy="7857779"/>
          </a:xfrm>
          <a:custGeom>
            <a:avLst/>
            <a:gdLst/>
            <a:ahLst/>
            <a:cxnLst/>
            <a:rect r="r" b="b" t="t" l="l"/>
            <a:pathLst>
              <a:path h="7857779" w="5323671">
                <a:moveTo>
                  <a:pt x="0" y="0"/>
                </a:moveTo>
                <a:lnTo>
                  <a:pt x="5323671" y="0"/>
                </a:lnTo>
                <a:lnTo>
                  <a:pt x="5323671" y="7857779"/>
                </a:lnTo>
                <a:lnTo>
                  <a:pt x="0" y="78577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5775193" y="6624807"/>
            <a:ext cx="8966521" cy="916381"/>
            <a:chOff x="0" y="0"/>
            <a:chExt cx="794718" cy="81220"/>
          </a:xfrm>
        </p:grpSpPr>
        <p:sp>
          <p:nvSpPr>
            <p:cNvPr name="Freeform 3" id="3"/>
            <p:cNvSpPr/>
            <p:nvPr/>
          </p:nvSpPr>
          <p:spPr>
            <a:xfrm flipH="false" flipV="false" rot="0">
              <a:off x="0" y="0"/>
              <a:ext cx="794718" cy="81220"/>
            </a:xfrm>
            <a:custGeom>
              <a:avLst/>
              <a:gdLst/>
              <a:ahLst/>
              <a:cxnLst/>
              <a:rect r="r" b="b" t="t" l="l"/>
              <a:pathLst>
                <a:path h="81220" w="794718">
                  <a:moveTo>
                    <a:pt x="40610" y="0"/>
                  </a:moveTo>
                  <a:lnTo>
                    <a:pt x="754108" y="0"/>
                  </a:lnTo>
                  <a:cubicBezTo>
                    <a:pt x="776536" y="0"/>
                    <a:pt x="794718" y="18182"/>
                    <a:pt x="794718" y="40610"/>
                  </a:cubicBezTo>
                  <a:lnTo>
                    <a:pt x="794718" y="40610"/>
                  </a:lnTo>
                  <a:cubicBezTo>
                    <a:pt x="794718" y="51381"/>
                    <a:pt x="790440" y="61710"/>
                    <a:pt x="782824" y="69326"/>
                  </a:cubicBezTo>
                  <a:cubicBezTo>
                    <a:pt x="775208" y="76942"/>
                    <a:pt x="764879" y="81220"/>
                    <a:pt x="754108" y="81220"/>
                  </a:cubicBezTo>
                  <a:lnTo>
                    <a:pt x="40610" y="81220"/>
                  </a:lnTo>
                  <a:cubicBezTo>
                    <a:pt x="29840" y="81220"/>
                    <a:pt x="19510" y="76942"/>
                    <a:pt x="11894" y="69326"/>
                  </a:cubicBezTo>
                  <a:cubicBezTo>
                    <a:pt x="4279" y="61710"/>
                    <a:pt x="0" y="51381"/>
                    <a:pt x="0" y="40610"/>
                  </a:cubicBezTo>
                  <a:lnTo>
                    <a:pt x="0" y="40610"/>
                  </a:lnTo>
                  <a:cubicBezTo>
                    <a:pt x="0" y="29840"/>
                    <a:pt x="4279" y="19510"/>
                    <a:pt x="11894" y="11894"/>
                  </a:cubicBezTo>
                  <a:cubicBezTo>
                    <a:pt x="19510" y="4279"/>
                    <a:pt x="29840" y="0"/>
                    <a:pt x="40610" y="0"/>
                  </a:cubicBezTo>
                  <a:close/>
                </a:path>
              </a:pathLst>
            </a:custGeom>
            <a:solidFill>
              <a:srgbClr val="DAB7A0">
                <a:alpha val="71765"/>
              </a:srgbClr>
            </a:solidFill>
            <a:ln w="38100">
              <a:solidFill>
                <a:srgbClr val="A35C32">
                  <a:alpha val="71765"/>
                </a:srgbClr>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969014" y="9037299"/>
            <a:ext cx="10065371" cy="953491"/>
            <a:chOff x="0" y="0"/>
            <a:chExt cx="892111" cy="84510"/>
          </a:xfrm>
        </p:grpSpPr>
        <p:sp>
          <p:nvSpPr>
            <p:cNvPr name="Freeform 6" id="6"/>
            <p:cNvSpPr/>
            <p:nvPr/>
          </p:nvSpPr>
          <p:spPr>
            <a:xfrm flipH="false" flipV="false" rot="0">
              <a:off x="0" y="0"/>
              <a:ext cx="892111" cy="84510"/>
            </a:xfrm>
            <a:custGeom>
              <a:avLst/>
              <a:gdLst/>
              <a:ahLst/>
              <a:cxnLst/>
              <a:rect r="r" b="b" t="t" l="l"/>
              <a:pathLst>
                <a:path h="84510" w="892111">
                  <a:moveTo>
                    <a:pt x="42255" y="0"/>
                  </a:moveTo>
                  <a:lnTo>
                    <a:pt x="849856" y="0"/>
                  </a:lnTo>
                  <a:cubicBezTo>
                    <a:pt x="861063" y="0"/>
                    <a:pt x="871811" y="4452"/>
                    <a:pt x="879735" y="12376"/>
                  </a:cubicBezTo>
                  <a:cubicBezTo>
                    <a:pt x="887659" y="20300"/>
                    <a:pt x="892111" y="31048"/>
                    <a:pt x="892111" y="42255"/>
                  </a:cubicBezTo>
                  <a:lnTo>
                    <a:pt x="892111" y="42255"/>
                  </a:lnTo>
                  <a:cubicBezTo>
                    <a:pt x="892111" y="65591"/>
                    <a:pt x="873193" y="84510"/>
                    <a:pt x="849856" y="84510"/>
                  </a:cubicBezTo>
                  <a:lnTo>
                    <a:pt x="42255" y="84510"/>
                  </a:lnTo>
                  <a:cubicBezTo>
                    <a:pt x="31048" y="84510"/>
                    <a:pt x="20300" y="80058"/>
                    <a:pt x="12376" y="72133"/>
                  </a:cubicBezTo>
                  <a:cubicBezTo>
                    <a:pt x="4452" y="64209"/>
                    <a:pt x="0" y="53461"/>
                    <a:pt x="0" y="42255"/>
                  </a:cubicBezTo>
                  <a:lnTo>
                    <a:pt x="0" y="42255"/>
                  </a:lnTo>
                  <a:cubicBezTo>
                    <a:pt x="0" y="31048"/>
                    <a:pt x="4452" y="20300"/>
                    <a:pt x="12376" y="12376"/>
                  </a:cubicBezTo>
                  <a:cubicBezTo>
                    <a:pt x="20300" y="4452"/>
                    <a:pt x="31048" y="0"/>
                    <a:pt x="42255" y="0"/>
                  </a:cubicBezTo>
                  <a:close/>
                </a:path>
              </a:pathLst>
            </a:custGeom>
            <a:solidFill>
              <a:srgbClr val="DAB7A0">
                <a:alpha val="71765"/>
              </a:srgbClr>
            </a:solidFill>
            <a:ln w="38100">
              <a:solidFill>
                <a:srgbClr val="A35C32">
                  <a:alpha val="71765"/>
                </a:srgbClr>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287057" y="7737183"/>
            <a:ext cx="9158870" cy="988962"/>
            <a:chOff x="0" y="0"/>
            <a:chExt cx="811767" cy="87653"/>
          </a:xfrm>
        </p:grpSpPr>
        <p:sp>
          <p:nvSpPr>
            <p:cNvPr name="Freeform 9" id="9"/>
            <p:cNvSpPr/>
            <p:nvPr/>
          </p:nvSpPr>
          <p:spPr>
            <a:xfrm flipH="false" flipV="false" rot="0">
              <a:off x="0" y="0"/>
              <a:ext cx="811767" cy="87653"/>
            </a:xfrm>
            <a:custGeom>
              <a:avLst/>
              <a:gdLst/>
              <a:ahLst/>
              <a:cxnLst/>
              <a:rect r="r" b="b" t="t" l="l"/>
              <a:pathLst>
                <a:path h="87653" w="811767">
                  <a:moveTo>
                    <a:pt x="43827" y="0"/>
                  </a:moveTo>
                  <a:lnTo>
                    <a:pt x="767940" y="0"/>
                  </a:lnTo>
                  <a:cubicBezTo>
                    <a:pt x="779563" y="0"/>
                    <a:pt x="790711" y="4617"/>
                    <a:pt x="798930" y="12837"/>
                  </a:cubicBezTo>
                  <a:cubicBezTo>
                    <a:pt x="807149" y="21056"/>
                    <a:pt x="811767" y="32203"/>
                    <a:pt x="811767" y="43827"/>
                  </a:cubicBezTo>
                  <a:lnTo>
                    <a:pt x="811767" y="43827"/>
                  </a:lnTo>
                  <a:cubicBezTo>
                    <a:pt x="811767" y="68032"/>
                    <a:pt x="792145" y="87653"/>
                    <a:pt x="767940" y="87653"/>
                  </a:cubicBezTo>
                  <a:lnTo>
                    <a:pt x="43827" y="87653"/>
                  </a:lnTo>
                  <a:cubicBezTo>
                    <a:pt x="19622" y="87653"/>
                    <a:pt x="0" y="68032"/>
                    <a:pt x="0" y="43827"/>
                  </a:cubicBezTo>
                  <a:lnTo>
                    <a:pt x="0" y="43827"/>
                  </a:lnTo>
                  <a:cubicBezTo>
                    <a:pt x="0" y="19622"/>
                    <a:pt x="19622" y="0"/>
                    <a:pt x="43827" y="0"/>
                  </a:cubicBezTo>
                  <a:close/>
                </a:path>
              </a:pathLst>
            </a:custGeom>
            <a:solidFill>
              <a:srgbClr val="DAB7A0">
                <a:alpha val="71765"/>
              </a:srgbClr>
            </a:solidFill>
            <a:ln w="38100">
              <a:solidFill>
                <a:srgbClr val="A35C32">
                  <a:alpha val="71765"/>
                </a:srgbClr>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2014417">
            <a:off x="3063618" y="-2595138"/>
            <a:ext cx="14034065" cy="12329186"/>
          </a:xfrm>
          <a:custGeom>
            <a:avLst/>
            <a:gdLst/>
            <a:ahLst/>
            <a:cxnLst/>
            <a:rect r="r" b="b" t="t" l="l"/>
            <a:pathLst>
              <a:path h="12329186" w="14034065">
                <a:moveTo>
                  <a:pt x="0" y="0"/>
                </a:moveTo>
                <a:lnTo>
                  <a:pt x="14034066" y="0"/>
                </a:lnTo>
                <a:lnTo>
                  <a:pt x="14034066" y="12329187"/>
                </a:lnTo>
                <a:lnTo>
                  <a:pt x="0" y="12329187"/>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flipV="true">
            <a:off x="5614822" y="4391493"/>
            <a:ext cx="320741" cy="19050"/>
          </a:xfrm>
          <a:prstGeom prst="line">
            <a:avLst/>
          </a:prstGeom>
          <a:ln cap="flat" w="142875">
            <a:solidFill>
              <a:srgbClr val="564033"/>
            </a:solidFill>
            <a:prstDash val="solid"/>
            <a:headEnd type="none" len="sm" w="sm"/>
            <a:tailEnd type="none" len="sm" w="sm"/>
          </a:ln>
        </p:spPr>
      </p:sp>
      <p:sp>
        <p:nvSpPr>
          <p:cNvPr name="AutoShape 13" id="13"/>
          <p:cNvSpPr/>
          <p:nvPr/>
        </p:nvSpPr>
        <p:spPr>
          <a:xfrm flipV="true">
            <a:off x="5155261" y="5624682"/>
            <a:ext cx="320741" cy="19050"/>
          </a:xfrm>
          <a:prstGeom prst="line">
            <a:avLst/>
          </a:prstGeom>
          <a:ln cap="flat" w="142875">
            <a:solidFill>
              <a:srgbClr val="564033"/>
            </a:solidFill>
            <a:prstDash val="solid"/>
            <a:headEnd type="none" len="sm" w="sm"/>
            <a:tailEnd type="none" len="sm" w="sm"/>
          </a:ln>
        </p:spPr>
      </p:sp>
      <p:sp>
        <p:nvSpPr>
          <p:cNvPr name="AutoShape 14" id="14"/>
          <p:cNvSpPr/>
          <p:nvPr/>
        </p:nvSpPr>
        <p:spPr>
          <a:xfrm flipV="true">
            <a:off x="5121004" y="6955527"/>
            <a:ext cx="320741" cy="19050"/>
          </a:xfrm>
          <a:prstGeom prst="line">
            <a:avLst/>
          </a:prstGeom>
          <a:ln cap="flat" w="142875">
            <a:solidFill>
              <a:srgbClr val="564033"/>
            </a:solidFill>
            <a:prstDash val="solid"/>
            <a:headEnd type="none" len="sm" w="sm"/>
            <a:tailEnd type="none" len="sm" w="sm"/>
          </a:ln>
        </p:spPr>
      </p:sp>
      <p:sp>
        <p:nvSpPr>
          <p:cNvPr name="AutoShape 15" id="15"/>
          <p:cNvSpPr/>
          <p:nvPr/>
        </p:nvSpPr>
        <p:spPr>
          <a:xfrm flipV="true">
            <a:off x="4791792" y="8105012"/>
            <a:ext cx="320741" cy="19050"/>
          </a:xfrm>
          <a:prstGeom prst="line">
            <a:avLst/>
          </a:prstGeom>
          <a:ln cap="flat" w="142875">
            <a:solidFill>
              <a:srgbClr val="564033"/>
            </a:solidFill>
            <a:prstDash val="solid"/>
            <a:headEnd type="none" len="sm" w="sm"/>
            <a:tailEnd type="none" len="sm" w="sm"/>
          </a:ln>
        </p:spPr>
      </p:sp>
      <p:sp>
        <p:nvSpPr>
          <p:cNvPr name="AutoShape 16" id="16"/>
          <p:cNvSpPr/>
          <p:nvPr/>
        </p:nvSpPr>
        <p:spPr>
          <a:xfrm flipV="true">
            <a:off x="5285610" y="9566802"/>
            <a:ext cx="320741" cy="19050"/>
          </a:xfrm>
          <a:prstGeom prst="line">
            <a:avLst/>
          </a:prstGeom>
          <a:ln cap="flat" w="142875">
            <a:solidFill>
              <a:srgbClr val="564033"/>
            </a:solidFill>
            <a:prstDash val="solid"/>
            <a:headEnd type="none" len="sm" w="sm"/>
            <a:tailEnd type="none" len="sm" w="sm"/>
          </a:ln>
        </p:spPr>
      </p:sp>
      <p:grpSp>
        <p:nvGrpSpPr>
          <p:cNvPr name="Group 17" id="17"/>
          <p:cNvGrpSpPr/>
          <p:nvPr/>
        </p:nvGrpSpPr>
        <p:grpSpPr>
          <a:xfrm rot="0">
            <a:off x="6057155" y="4141610"/>
            <a:ext cx="9170530" cy="763505"/>
            <a:chOff x="0" y="0"/>
            <a:chExt cx="812800" cy="67671"/>
          </a:xfrm>
        </p:grpSpPr>
        <p:sp>
          <p:nvSpPr>
            <p:cNvPr name="Freeform 18" id="18"/>
            <p:cNvSpPr/>
            <p:nvPr/>
          </p:nvSpPr>
          <p:spPr>
            <a:xfrm flipH="false" flipV="false" rot="0">
              <a:off x="0" y="0"/>
              <a:ext cx="812800" cy="67671"/>
            </a:xfrm>
            <a:custGeom>
              <a:avLst/>
              <a:gdLst/>
              <a:ahLst/>
              <a:cxnLst/>
              <a:rect r="r" b="b" t="t" l="l"/>
              <a:pathLst>
                <a:path h="67671" w="812800">
                  <a:moveTo>
                    <a:pt x="33835" y="0"/>
                  </a:moveTo>
                  <a:lnTo>
                    <a:pt x="778965" y="0"/>
                  </a:lnTo>
                  <a:cubicBezTo>
                    <a:pt x="787938" y="0"/>
                    <a:pt x="796544" y="3565"/>
                    <a:pt x="802890" y="9910"/>
                  </a:cubicBezTo>
                  <a:cubicBezTo>
                    <a:pt x="809235" y="16256"/>
                    <a:pt x="812800" y="24862"/>
                    <a:pt x="812800" y="33835"/>
                  </a:cubicBezTo>
                  <a:lnTo>
                    <a:pt x="812800" y="33835"/>
                  </a:lnTo>
                  <a:cubicBezTo>
                    <a:pt x="812800" y="42809"/>
                    <a:pt x="809235" y="51415"/>
                    <a:pt x="802890" y="57761"/>
                  </a:cubicBezTo>
                  <a:cubicBezTo>
                    <a:pt x="796544" y="64106"/>
                    <a:pt x="787938" y="67671"/>
                    <a:pt x="778965" y="67671"/>
                  </a:cubicBezTo>
                  <a:lnTo>
                    <a:pt x="33835" y="67671"/>
                  </a:lnTo>
                  <a:cubicBezTo>
                    <a:pt x="24862" y="67671"/>
                    <a:pt x="16256" y="64106"/>
                    <a:pt x="9910" y="57761"/>
                  </a:cubicBezTo>
                  <a:cubicBezTo>
                    <a:pt x="3565" y="51415"/>
                    <a:pt x="0" y="42809"/>
                    <a:pt x="0" y="33835"/>
                  </a:cubicBezTo>
                  <a:lnTo>
                    <a:pt x="0" y="33835"/>
                  </a:lnTo>
                  <a:cubicBezTo>
                    <a:pt x="0" y="24862"/>
                    <a:pt x="3565" y="16256"/>
                    <a:pt x="9910" y="9910"/>
                  </a:cubicBezTo>
                  <a:cubicBezTo>
                    <a:pt x="16256" y="3565"/>
                    <a:pt x="24862" y="0"/>
                    <a:pt x="33835" y="0"/>
                  </a:cubicBezTo>
                  <a:close/>
                </a:path>
              </a:pathLst>
            </a:custGeom>
            <a:solidFill>
              <a:srgbClr val="DAB7A0">
                <a:alpha val="71765"/>
              </a:srgbClr>
            </a:solidFill>
            <a:ln w="38100">
              <a:solidFill>
                <a:srgbClr val="A35C32">
                  <a:alpha val="71765"/>
                </a:srgbClr>
              </a:solidFill>
            </a:ln>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5939799" y="5138907"/>
            <a:ext cx="10065371" cy="990600"/>
            <a:chOff x="0" y="0"/>
            <a:chExt cx="892111" cy="87799"/>
          </a:xfrm>
        </p:grpSpPr>
        <p:sp>
          <p:nvSpPr>
            <p:cNvPr name="Freeform 21" id="21"/>
            <p:cNvSpPr/>
            <p:nvPr/>
          </p:nvSpPr>
          <p:spPr>
            <a:xfrm flipH="false" flipV="false" rot="0">
              <a:off x="0" y="0"/>
              <a:ext cx="892111" cy="87799"/>
            </a:xfrm>
            <a:custGeom>
              <a:avLst/>
              <a:gdLst/>
              <a:ahLst/>
              <a:cxnLst/>
              <a:rect r="r" b="b" t="t" l="l"/>
              <a:pathLst>
                <a:path h="87799" w="892111">
                  <a:moveTo>
                    <a:pt x="43899" y="0"/>
                  </a:moveTo>
                  <a:lnTo>
                    <a:pt x="848212" y="0"/>
                  </a:lnTo>
                  <a:cubicBezTo>
                    <a:pt x="859855" y="0"/>
                    <a:pt x="871021" y="4625"/>
                    <a:pt x="879253" y="12858"/>
                  </a:cubicBezTo>
                  <a:cubicBezTo>
                    <a:pt x="887486" y="21091"/>
                    <a:pt x="892111" y="32256"/>
                    <a:pt x="892111" y="43899"/>
                  </a:cubicBezTo>
                  <a:lnTo>
                    <a:pt x="892111" y="43899"/>
                  </a:lnTo>
                  <a:cubicBezTo>
                    <a:pt x="892111" y="68144"/>
                    <a:pt x="872457" y="87799"/>
                    <a:pt x="848212" y="87799"/>
                  </a:cubicBezTo>
                  <a:lnTo>
                    <a:pt x="43899" y="87799"/>
                  </a:lnTo>
                  <a:cubicBezTo>
                    <a:pt x="32256" y="87799"/>
                    <a:pt x="21091" y="83174"/>
                    <a:pt x="12858" y="74941"/>
                  </a:cubicBezTo>
                  <a:cubicBezTo>
                    <a:pt x="4625" y="66708"/>
                    <a:pt x="0" y="55542"/>
                    <a:pt x="0" y="43899"/>
                  </a:cubicBezTo>
                  <a:lnTo>
                    <a:pt x="0" y="43899"/>
                  </a:lnTo>
                  <a:cubicBezTo>
                    <a:pt x="0" y="32256"/>
                    <a:pt x="4625" y="21091"/>
                    <a:pt x="12858" y="12858"/>
                  </a:cubicBezTo>
                  <a:cubicBezTo>
                    <a:pt x="21091" y="4625"/>
                    <a:pt x="32256" y="0"/>
                    <a:pt x="43899" y="0"/>
                  </a:cubicBezTo>
                  <a:close/>
                </a:path>
              </a:pathLst>
            </a:custGeom>
            <a:solidFill>
              <a:srgbClr val="DAB7A0">
                <a:alpha val="71765"/>
              </a:srgbClr>
            </a:solidFill>
            <a:ln w="38100">
              <a:solidFill>
                <a:srgbClr val="A35C32">
                  <a:alpha val="71765"/>
                </a:srgbClr>
              </a:solidFill>
            </a:ln>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6227910" y="5081757"/>
            <a:ext cx="9195569" cy="10477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Include a source of lean protein, whole grains, and</a:t>
            </a:r>
          </a:p>
          <a:p>
            <a:pPr algn="ctr">
              <a:lnSpc>
                <a:spcPts val="4200"/>
              </a:lnSpc>
            </a:pPr>
            <a:r>
              <a:rPr lang="en-US" sz="3000">
                <a:solidFill>
                  <a:srgbClr val="000000"/>
                </a:solidFill>
                <a:latin typeface="Canva Sans"/>
              </a:rPr>
              <a:t> vegetables in each meal.</a:t>
            </a:r>
          </a:p>
        </p:txBody>
      </p:sp>
      <p:sp>
        <p:nvSpPr>
          <p:cNvPr name="Freeform 24" id="24"/>
          <p:cNvSpPr/>
          <p:nvPr/>
        </p:nvSpPr>
        <p:spPr>
          <a:xfrm flipH="false" flipV="false" rot="0">
            <a:off x="1738478" y="2474481"/>
            <a:ext cx="14811044" cy="1076579"/>
          </a:xfrm>
          <a:custGeom>
            <a:avLst/>
            <a:gdLst/>
            <a:ahLst/>
            <a:cxnLst/>
            <a:rect r="r" b="b" t="t" l="l"/>
            <a:pathLst>
              <a:path h="1076579" w="14811044">
                <a:moveTo>
                  <a:pt x="0" y="0"/>
                </a:moveTo>
                <a:lnTo>
                  <a:pt x="14811044" y="0"/>
                </a:lnTo>
                <a:lnTo>
                  <a:pt x="14811044" y="1076579"/>
                </a:lnTo>
                <a:lnTo>
                  <a:pt x="0" y="1076579"/>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55084"/>
            </a:stretch>
          </a:blipFill>
        </p:spPr>
      </p:sp>
      <p:sp>
        <p:nvSpPr>
          <p:cNvPr name="TextBox 25" id="25"/>
          <p:cNvSpPr txBox="true"/>
          <p:nvPr/>
        </p:nvSpPr>
        <p:spPr>
          <a:xfrm rot="0">
            <a:off x="4121228" y="322047"/>
            <a:ext cx="10620486" cy="1566544"/>
          </a:xfrm>
          <a:prstGeom prst="rect">
            <a:avLst/>
          </a:prstGeom>
        </p:spPr>
        <p:txBody>
          <a:bodyPr anchor="t" rtlCol="false" tIns="0" lIns="0" bIns="0" rIns="0">
            <a:spAutoFit/>
          </a:bodyPr>
          <a:lstStyle/>
          <a:p>
            <a:pPr algn="ctr">
              <a:lnSpc>
                <a:spcPts val="12880"/>
              </a:lnSpc>
              <a:spcBef>
                <a:spcPct val="0"/>
              </a:spcBef>
            </a:pPr>
            <a:r>
              <a:rPr lang="en-US" sz="9200">
                <a:solidFill>
                  <a:srgbClr val="000000"/>
                </a:solidFill>
                <a:latin typeface="Paytone One Bold"/>
              </a:rPr>
              <a:t>DIETARY GOAL</a:t>
            </a:r>
          </a:p>
        </p:txBody>
      </p:sp>
      <p:sp>
        <p:nvSpPr>
          <p:cNvPr name="TextBox 26" id="26"/>
          <p:cNvSpPr txBox="true"/>
          <p:nvPr/>
        </p:nvSpPr>
        <p:spPr>
          <a:xfrm rot="0">
            <a:off x="762215" y="3741541"/>
            <a:ext cx="2198867" cy="7851885"/>
          </a:xfrm>
          <a:prstGeom prst="rect">
            <a:avLst/>
          </a:prstGeom>
        </p:spPr>
        <p:txBody>
          <a:bodyPr anchor="t" rtlCol="false" tIns="0" lIns="0" bIns="0" rIns="0">
            <a:spAutoFit/>
          </a:bodyPr>
          <a:lstStyle/>
          <a:p>
            <a:pPr algn="r">
              <a:lnSpc>
                <a:spcPts val="10230"/>
              </a:lnSpc>
            </a:pPr>
            <a:r>
              <a:rPr lang="en-US" sz="10547">
                <a:solidFill>
                  <a:srgbClr val="DF964A"/>
                </a:solidFill>
                <a:latin typeface="Shrikhand Bold"/>
              </a:rPr>
              <a:t>S</a:t>
            </a:r>
          </a:p>
          <a:p>
            <a:pPr algn="r">
              <a:lnSpc>
                <a:spcPts val="10230"/>
              </a:lnSpc>
            </a:pPr>
            <a:r>
              <a:rPr lang="en-US" sz="10547">
                <a:solidFill>
                  <a:srgbClr val="DF964A"/>
                </a:solidFill>
                <a:latin typeface="Shrikhand Bold"/>
              </a:rPr>
              <a:t>M</a:t>
            </a:r>
          </a:p>
          <a:p>
            <a:pPr algn="r">
              <a:lnSpc>
                <a:spcPts val="10230"/>
              </a:lnSpc>
            </a:pPr>
            <a:r>
              <a:rPr lang="en-US" sz="10547">
                <a:solidFill>
                  <a:srgbClr val="DF964A"/>
                </a:solidFill>
                <a:latin typeface="Shrikhand Bold"/>
              </a:rPr>
              <a:t>A</a:t>
            </a:r>
          </a:p>
          <a:p>
            <a:pPr algn="r">
              <a:lnSpc>
                <a:spcPts val="10230"/>
              </a:lnSpc>
            </a:pPr>
            <a:r>
              <a:rPr lang="en-US" sz="10547">
                <a:solidFill>
                  <a:srgbClr val="DF964A"/>
                </a:solidFill>
                <a:latin typeface="Shrikhand Bold"/>
              </a:rPr>
              <a:t>R</a:t>
            </a:r>
          </a:p>
          <a:p>
            <a:pPr algn="r">
              <a:lnSpc>
                <a:spcPts val="10230"/>
              </a:lnSpc>
            </a:pPr>
            <a:r>
              <a:rPr lang="en-US" sz="10547">
                <a:solidFill>
                  <a:srgbClr val="DF964A"/>
                </a:solidFill>
                <a:latin typeface="Shrikhand Bold"/>
              </a:rPr>
              <a:t>T</a:t>
            </a:r>
          </a:p>
          <a:p>
            <a:pPr algn="r">
              <a:lnSpc>
                <a:spcPts val="10230"/>
              </a:lnSpc>
            </a:pPr>
          </a:p>
        </p:txBody>
      </p:sp>
      <p:sp>
        <p:nvSpPr>
          <p:cNvPr name="TextBox 27" id="27"/>
          <p:cNvSpPr txBox="true"/>
          <p:nvPr/>
        </p:nvSpPr>
        <p:spPr>
          <a:xfrm rot="0">
            <a:off x="2897638" y="4074935"/>
            <a:ext cx="2506638" cy="585490"/>
          </a:xfrm>
          <a:prstGeom prst="rect">
            <a:avLst/>
          </a:prstGeom>
        </p:spPr>
        <p:txBody>
          <a:bodyPr anchor="t" rtlCol="false" tIns="0" lIns="0" bIns="0" rIns="0">
            <a:spAutoFit/>
          </a:bodyPr>
          <a:lstStyle/>
          <a:p>
            <a:pPr algn="ctr">
              <a:lnSpc>
                <a:spcPts val="4769"/>
              </a:lnSpc>
            </a:pPr>
            <a:r>
              <a:rPr lang="en-US" sz="3407">
                <a:solidFill>
                  <a:srgbClr val="000000"/>
                </a:solidFill>
                <a:latin typeface="Canva Sans Bold"/>
              </a:rPr>
              <a:t>pecific Goal</a:t>
            </a:r>
          </a:p>
        </p:txBody>
      </p:sp>
      <p:sp>
        <p:nvSpPr>
          <p:cNvPr name="TextBox 28" id="28"/>
          <p:cNvSpPr txBox="true"/>
          <p:nvPr/>
        </p:nvSpPr>
        <p:spPr>
          <a:xfrm rot="0">
            <a:off x="2897638" y="5308125"/>
            <a:ext cx="2078171" cy="585490"/>
          </a:xfrm>
          <a:prstGeom prst="rect">
            <a:avLst/>
          </a:prstGeom>
        </p:spPr>
        <p:txBody>
          <a:bodyPr anchor="t" rtlCol="false" tIns="0" lIns="0" bIns="0" rIns="0">
            <a:spAutoFit/>
          </a:bodyPr>
          <a:lstStyle/>
          <a:p>
            <a:pPr algn="ctr">
              <a:lnSpc>
                <a:spcPts val="4769"/>
              </a:lnSpc>
            </a:pPr>
            <a:r>
              <a:rPr lang="en-US" sz="3407">
                <a:solidFill>
                  <a:srgbClr val="000000"/>
                </a:solidFill>
                <a:latin typeface="Canva Sans Bold"/>
              </a:rPr>
              <a:t>easurable</a:t>
            </a:r>
          </a:p>
        </p:txBody>
      </p:sp>
      <p:sp>
        <p:nvSpPr>
          <p:cNvPr name="TextBox 29" id="29"/>
          <p:cNvSpPr txBox="true"/>
          <p:nvPr/>
        </p:nvSpPr>
        <p:spPr>
          <a:xfrm rot="0">
            <a:off x="2897638" y="6558132"/>
            <a:ext cx="2054524" cy="585490"/>
          </a:xfrm>
          <a:prstGeom prst="rect">
            <a:avLst/>
          </a:prstGeom>
        </p:spPr>
        <p:txBody>
          <a:bodyPr anchor="t" rtlCol="false" tIns="0" lIns="0" bIns="0" rIns="0">
            <a:spAutoFit/>
          </a:bodyPr>
          <a:lstStyle/>
          <a:p>
            <a:pPr algn="ctr">
              <a:lnSpc>
                <a:spcPts val="4769"/>
              </a:lnSpc>
            </a:pPr>
            <a:r>
              <a:rPr lang="en-US" sz="3407">
                <a:solidFill>
                  <a:srgbClr val="000000"/>
                </a:solidFill>
                <a:latin typeface="Canva Sans Bold"/>
              </a:rPr>
              <a:t>chievable</a:t>
            </a:r>
          </a:p>
        </p:txBody>
      </p:sp>
      <p:sp>
        <p:nvSpPr>
          <p:cNvPr name="TextBox 30" id="30"/>
          <p:cNvSpPr txBox="true"/>
          <p:nvPr/>
        </p:nvSpPr>
        <p:spPr>
          <a:xfrm rot="0">
            <a:off x="2961082" y="7788455"/>
            <a:ext cx="1590807" cy="585490"/>
          </a:xfrm>
          <a:prstGeom prst="rect">
            <a:avLst/>
          </a:prstGeom>
        </p:spPr>
        <p:txBody>
          <a:bodyPr anchor="t" rtlCol="false" tIns="0" lIns="0" bIns="0" rIns="0">
            <a:spAutoFit/>
          </a:bodyPr>
          <a:lstStyle/>
          <a:p>
            <a:pPr algn="ctr">
              <a:lnSpc>
                <a:spcPts val="4769"/>
              </a:lnSpc>
            </a:pPr>
            <a:r>
              <a:rPr lang="en-US" sz="3407">
                <a:solidFill>
                  <a:srgbClr val="000000"/>
                </a:solidFill>
                <a:latin typeface="Canva Sans Bold"/>
              </a:rPr>
              <a:t>elevant</a:t>
            </a:r>
          </a:p>
        </p:txBody>
      </p:sp>
      <p:sp>
        <p:nvSpPr>
          <p:cNvPr name="TextBox 31" id="31"/>
          <p:cNvSpPr txBox="true"/>
          <p:nvPr/>
        </p:nvSpPr>
        <p:spPr>
          <a:xfrm rot="0">
            <a:off x="2830733" y="9250244"/>
            <a:ext cx="2320293" cy="585490"/>
          </a:xfrm>
          <a:prstGeom prst="rect">
            <a:avLst/>
          </a:prstGeom>
        </p:spPr>
        <p:txBody>
          <a:bodyPr anchor="t" rtlCol="false" tIns="0" lIns="0" bIns="0" rIns="0">
            <a:spAutoFit/>
          </a:bodyPr>
          <a:lstStyle/>
          <a:p>
            <a:pPr algn="ctr">
              <a:lnSpc>
                <a:spcPts val="4769"/>
              </a:lnSpc>
            </a:pPr>
            <a:r>
              <a:rPr lang="en-US" sz="3407">
                <a:solidFill>
                  <a:srgbClr val="000000"/>
                </a:solidFill>
                <a:latin typeface="Canva Sans Bold"/>
              </a:rPr>
              <a:t>ime-bound</a:t>
            </a:r>
          </a:p>
        </p:txBody>
      </p:sp>
      <p:sp>
        <p:nvSpPr>
          <p:cNvPr name="TextBox 32" id="32"/>
          <p:cNvSpPr txBox="true"/>
          <p:nvPr/>
        </p:nvSpPr>
        <p:spPr>
          <a:xfrm rot="0">
            <a:off x="6286341" y="4196104"/>
            <a:ext cx="8653983"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Consume balanced meals for sustained energy.</a:t>
            </a:r>
          </a:p>
        </p:txBody>
      </p:sp>
      <p:sp>
        <p:nvSpPr>
          <p:cNvPr name="TextBox 33" id="33"/>
          <p:cNvSpPr txBox="true"/>
          <p:nvPr/>
        </p:nvSpPr>
        <p:spPr>
          <a:xfrm rot="0">
            <a:off x="6114305" y="6493438"/>
            <a:ext cx="8331622" cy="10477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plan meals with nutrient-rich ingredients that</a:t>
            </a:r>
          </a:p>
          <a:p>
            <a:pPr algn="ctr">
              <a:lnSpc>
                <a:spcPts val="4200"/>
              </a:lnSpc>
            </a:pPr>
            <a:r>
              <a:rPr lang="en-US" sz="3000">
                <a:solidFill>
                  <a:srgbClr val="000000"/>
                </a:solidFill>
                <a:latin typeface="Canva Sans"/>
              </a:rPr>
              <a:t> support overall health and energy.</a:t>
            </a:r>
          </a:p>
        </p:txBody>
      </p:sp>
      <p:sp>
        <p:nvSpPr>
          <p:cNvPr name="TextBox 34" id="34"/>
          <p:cNvSpPr txBox="true"/>
          <p:nvPr/>
        </p:nvSpPr>
        <p:spPr>
          <a:xfrm rot="0">
            <a:off x="5775193" y="7636690"/>
            <a:ext cx="8439894" cy="10477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Balanced meals will provide sustained energy </a:t>
            </a:r>
          </a:p>
          <a:p>
            <a:pPr algn="ctr">
              <a:lnSpc>
                <a:spcPts val="4200"/>
              </a:lnSpc>
            </a:pPr>
            <a:r>
              <a:rPr lang="en-US" sz="3000">
                <a:solidFill>
                  <a:srgbClr val="000000"/>
                </a:solidFill>
                <a:latin typeface="Canva Sans"/>
              </a:rPr>
              <a:t>for gentle dance practices and performances.</a:t>
            </a:r>
          </a:p>
        </p:txBody>
      </p:sp>
      <p:sp>
        <p:nvSpPr>
          <p:cNvPr name="TextBox 35" id="35"/>
          <p:cNvSpPr txBox="true"/>
          <p:nvPr/>
        </p:nvSpPr>
        <p:spPr>
          <a:xfrm rot="0">
            <a:off x="6286341" y="8943040"/>
            <a:ext cx="9430717" cy="10477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 Within the next month, consistently aim to include </a:t>
            </a:r>
          </a:p>
          <a:p>
            <a:pPr algn="ctr">
              <a:lnSpc>
                <a:spcPts val="4200"/>
              </a:lnSpc>
            </a:pPr>
            <a:r>
              <a:rPr lang="en-US" sz="3000">
                <a:solidFill>
                  <a:srgbClr val="000000"/>
                </a:solidFill>
                <a:latin typeface="Canva Sans"/>
              </a:rPr>
              <a:t>protein, whole grains, and vegetables in each meal.</a:t>
            </a:r>
          </a:p>
        </p:txBody>
      </p:sp>
      <p:sp>
        <p:nvSpPr>
          <p:cNvPr name="TextBox 36" id="36"/>
          <p:cNvSpPr txBox="true"/>
          <p:nvPr/>
        </p:nvSpPr>
        <p:spPr>
          <a:xfrm rot="0">
            <a:off x="1488719" y="2498211"/>
            <a:ext cx="15310563" cy="976630"/>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a:rPr>
              <a:t>Overall Objective: Provide nourishment for sustained energy and well-being during slow and gentle folk dance practices and performances.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833892"/>
            <a:ext cx="16616806" cy="7951053"/>
            <a:chOff x="0" y="0"/>
            <a:chExt cx="4376443" cy="2094104"/>
          </a:xfrm>
        </p:grpSpPr>
        <p:sp>
          <p:nvSpPr>
            <p:cNvPr name="Freeform 3" id="3">
              <a:hlinkClick r:id="rId2" tooltip="https://www.youtube.com/watch?v=nDMNEtPzzwU&amp;t=1s"/>
            </p:cNvPr>
            <p:cNvSpPr/>
            <p:nvPr/>
          </p:nvSpPr>
          <p:spPr>
            <a:xfrm flipH="false" flipV="false" rot="0">
              <a:off x="0" y="0"/>
              <a:ext cx="4376443" cy="2094104"/>
            </a:xfrm>
            <a:custGeom>
              <a:avLst/>
              <a:gdLst/>
              <a:ahLst/>
              <a:cxnLst/>
              <a:rect r="r" b="b" t="t" l="l"/>
              <a:pathLst>
                <a:path h="2094104" w="4376443">
                  <a:moveTo>
                    <a:pt x="23761" y="0"/>
                  </a:moveTo>
                  <a:lnTo>
                    <a:pt x="4352681" y="0"/>
                  </a:lnTo>
                  <a:cubicBezTo>
                    <a:pt x="4358983" y="0"/>
                    <a:pt x="4365027" y="2503"/>
                    <a:pt x="4369483" y="6960"/>
                  </a:cubicBezTo>
                  <a:cubicBezTo>
                    <a:pt x="4373939" y="11416"/>
                    <a:pt x="4376443" y="17459"/>
                    <a:pt x="4376443" y="23761"/>
                  </a:cubicBezTo>
                  <a:lnTo>
                    <a:pt x="4376443" y="2070343"/>
                  </a:lnTo>
                  <a:cubicBezTo>
                    <a:pt x="4376443" y="2076645"/>
                    <a:pt x="4373939" y="2082689"/>
                    <a:pt x="4369483" y="2087145"/>
                  </a:cubicBezTo>
                  <a:cubicBezTo>
                    <a:pt x="4365027" y="2091601"/>
                    <a:pt x="4358983" y="2094104"/>
                    <a:pt x="4352681" y="2094104"/>
                  </a:cubicBezTo>
                  <a:lnTo>
                    <a:pt x="23761" y="2094104"/>
                  </a:lnTo>
                  <a:cubicBezTo>
                    <a:pt x="17459" y="2094104"/>
                    <a:pt x="11416" y="2091601"/>
                    <a:pt x="6960" y="2087145"/>
                  </a:cubicBezTo>
                  <a:cubicBezTo>
                    <a:pt x="2503" y="2082689"/>
                    <a:pt x="0" y="2076645"/>
                    <a:pt x="0" y="2070343"/>
                  </a:cubicBezTo>
                  <a:lnTo>
                    <a:pt x="0" y="23761"/>
                  </a:lnTo>
                  <a:cubicBezTo>
                    <a:pt x="0" y="17459"/>
                    <a:pt x="2503" y="11416"/>
                    <a:pt x="6960" y="6960"/>
                  </a:cubicBezTo>
                  <a:cubicBezTo>
                    <a:pt x="11416" y="2503"/>
                    <a:pt x="17459" y="0"/>
                    <a:pt x="23761"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10858" y="8217704"/>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3"/>
            <a:stretch>
              <a:fillRect l="0" t="0" r="0" b="0"/>
            </a:stretch>
          </a:blipFill>
        </p:spPr>
      </p:sp>
      <p:sp>
        <p:nvSpPr>
          <p:cNvPr name="Freeform 6" id="6"/>
          <p:cNvSpPr/>
          <p:nvPr/>
        </p:nvSpPr>
        <p:spPr>
          <a:xfrm flipH="false" flipV="false" rot="-4063775">
            <a:off x="571156" y="866753"/>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4"/>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410903" y="499439"/>
            <a:ext cx="11466194" cy="1226808"/>
          </a:xfrm>
          <a:prstGeom prst="rect">
            <a:avLst/>
          </a:prstGeom>
        </p:spPr>
        <p:txBody>
          <a:bodyPr anchor="t" rtlCol="false" tIns="0" lIns="0" bIns="0" rIns="0">
            <a:spAutoFit/>
          </a:bodyPr>
          <a:lstStyle/>
          <a:p>
            <a:pPr algn="ctr">
              <a:lnSpc>
                <a:spcPts val="10080"/>
              </a:lnSpc>
            </a:pPr>
            <a:r>
              <a:rPr lang="en-US" sz="7200">
                <a:solidFill>
                  <a:srgbClr val="000000"/>
                </a:solidFill>
                <a:latin typeface="Paytone One Bold"/>
              </a:rPr>
              <a:t>DALING DALING DANCE:</a:t>
            </a:r>
          </a:p>
        </p:txBody>
      </p:sp>
      <p:pic>
        <p:nvPicPr>
          <p:cNvPr name="Picture 10" id="10"/>
          <p:cNvPicPr>
            <a:picLocks noChangeAspect="true"/>
          </p:cNvPicPr>
          <p:nvPr>
            <a:videoFile r:link="rId10"/>
          </p:nvPr>
        </p:nvPicPr>
        <p:blipFill>
          <a:blip r:embed="rId9"/>
          <a:stretch>
            <a:fillRect/>
          </a:stretch>
        </p:blipFill>
        <p:spPr>
          <a:xfrm rot="0">
            <a:off x="2743199" y="2057400"/>
            <a:ext cx="12801602" cy="7200900"/>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757702"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75691">
            <a:off x="16039855" y="8182418"/>
            <a:ext cx="1932233" cy="1939285"/>
          </a:xfrm>
          <a:custGeom>
            <a:avLst/>
            <a:gdLst/>
            <a:ahLst/>
            <a:cxnLst/>
            <a:rect r="r" b="b" t="t" l="l"/>
            <a:pathLst>
              <a:path h="1939285" w="1932233">
                <a:moveTo>
                  <a:pt x="0" y="0"/>
                </a:moveTo>
                <a:lnTo>
                  <a:pt x="1932233" y="0"/>
                </a:lnTo>
                <a:lnTo>
                  <a:pt x="1932233" y="1939285"/>
                </a:lnTo>
                <a:lnTo>
                  <a:pt x="0" y="1939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6"/>
            <a:stretch>
              <a:fillRect l="0" t="0" r="0" b="0"/>
            </a:stretch>
          </a:blipFill>
        </p:spPr>
      </p:sp>
      <p:sp>
        <p:nvSpPr>
          <p:cNvPr name="Freeform 5" id="5"/>
          <p:cNvSpPr/>
          <p:nvPr/>
        </p:nvSpPr>
        <p:spPr>
          <a:xfrm flipH="false" flipV="false" rot="0">
            <a:off x="8703022" y="102870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00666" y="7574008"/>
            <a:ext cx="2658732" cy="2712992"/>
          </a:xfrm>
          <a:custGeom>
            <a:avLst/>
            <a:gdLst/>
            <a:ahLst/>
            <a:cxnLst/>
            <a:rect r="r" b="b" t="t" l="l"/>
            <a:pathLst>
              <a:path h="2712992" w="2658732">
                <a:moveTo>
                  <a:pt x="0" y="0"/>
                </a:moveTo>
                <a:lnTo>
                  <a:pt x="2658732" y="0"/>
                </a:lnTo>
                <a:lnTo>
                  <a:pt x="2658732" y="2712992"/>
                </a:lnTo>
                <a:lnTo>
                  <a:pt x="0" y="27129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5416962" y="-714612"/>
            <a:ext cx="3684676" cy="3486625"/>
          </a:xfrm>
          <a:custGeom>
            <a:avLst/>
            <a:gdLst/>
            <a:ahLst/>
            <a:cxnLst/>
            <a:rect r="r" b="b" t="t" l="l"/>
            <a:pathLst>
              <a:path h="3486625" w="3684676">
                <a:moveTo>
                  <a:pt x="3684676" y="0"/>
                </a:moveTo>
                <a:lnTo>
                  <a:pt x="0" y="0"/>
                </a:lnTo>
                <a:lnTo>
                  <a:pt x="0" y="3486624"/>
                </a:lnTo>
                <a:lnTo>
                  <a:pt x="3684676" y="3486624"/>
                </a:lnTo>
                <a:lnTo>
                  <a:pt x="3684676" y="0"/>
                </a:lnTo>
                <a:close/>
              </a:path>
            </a:pathLst>
          </a:custGeom>
          <a:blipFill>
            <a:blip r:embed="rId9"/>
            <a:stretch>
              <a:fillRect l="0" t="0" r="0" b="0"/>
            </a:stretch>
          </a:blipFill>
        </p:spPr>
      </p:sp>
      <p:sp>
        <p:nvSpPr>
          <p:cNvPr name="Freeform 8" id="8"/>
          <p:cNvSpPr/>
          <p:nvPr/>
        </p:nvSpPr>
        <p:spPr>
          <a:xfrm flipH="false" flipV="false" rot="1273605">
            <a:off x="3880149" y="827073"/>
            <a:ext cx="9928618" cy="8948014"/>
          </a:xfrm>
          <a:custGeom>
            <a:avLst/>
            <a:gdLst/>
            <a:ahLst/>
            <a:cxnLst/>
            <a:rect r="r" b="b" t="t" l="l"/>
            <a:pathLst>
              <a:path h="8948014" w="9928618">
                <a:moveTo>
                  <a:pt x="0" y="0"/>
                </a:moveTo>
                <a:lnTo>
                  <a:pt x="9928618" y="0"/>
                </a:lnTo>
                <a:lnTo>
                  <a:pt x="9928618" y="8948014"/>
                </a:lnTo>
                <a:lnTo>
                  <a:pt x="0" y="89480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4559846" y="4319729"/>
            <a:ext cx="9444256" cy="1485618"/>
          </a:xfrm>
          <a:prstGeom prst="rect">
            <a:avLst/>
          </a:prstGeom>
        </p:spPr>
        <p:txBody>
          <a:bodyPr anchor="t" rtlCol="false" tIns="0" lIns="0" bIns="0" rIns="0">
            <a:spAutoFit/>
          </a:bodyPr>
          <a:lstStyle/>
          <a:p>
            <a:pPr algn="ctr">
              <a:lnSpc>
                <a:spcPts val="12160"/>
              </a:lnSpc>
            </a:pPr>
            <a:r>
              <a:rPr lang="en-US" sz="8685">
                <a:solidFill>
                  <a:srgbClr val="000000"/>
                </a:solidFill>
                <a:latin typeface="Shrikhand"/>
              </a:rPr>
              <a:t>Ragragsakan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13372" y="1028700"/>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flipV="true">
            <a:off x="16925925" y="2075168"/>
            <a:ext cx="0" cy="6834211"/>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716739"/>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TextBox 12" id="12"/>
          <p:cNvSpPr txBox="true"/>
          <p:nvPr/>
        </p:nvSpPr>
        <p:spPr>
          <a:xfrm rot="0">
            <a:off x="5718599" y="1118235"/>
            <a:ext cx="6850802" cy="1101725"/>
          </a:xfrm>
          <a:prstGeom prst="rect">
            <a:avLst/>
          </a:prstGeom>
        </p:spPr>
        <p:txBody>
          <a:bodyPr anchor="t" rtlCol="false" tIns="0" lIns="0" bIns="0" rIns="0">
            <a:spAutoFit/>
          </a:bodyPr>
          <a:lstStyle/>
          <a:p>
            <a:pPr algn="ctr">
              <a:lnSpc>
                <a:spcPts val="9099"/>
              </a:lnSpc>
            </a:pPr>
            <a:r>
              <a:rPr lang="en-US" sz="6499">
                <a:solidFill>
                  <a:srgbClr val="FFFFFF"/>
                </a:solidFill>
                <a:latin typeface="Paytone One Bold"/>
              </a:rPr>
              <a:t>Cultural History</a:t>
            </a:r>
          </a:p>
        </p:txBody>
      </p:sp>
      <p:sp>
        <p:nvSpPr>
          <p:cNvPr name="TextBox 13" id="13"/>
          <p:cNvSpPr txBox="true"/>
          <p:nvPr/>
        </p:nvSpPr>
        <p:spPr>
          <a:xfrm rot="0">
            <a:off x="1662451" y="3116104"/>
            <a:ext cx="14701822" cy="4840605"/>
          </a:xfrm>
          <a:prstGeom prst="rect">
            <a:avLst/>
          </a:prstGeom>
        </p:spPr>
        <p:txBody>
          <a:bodyPr anchor="t" rtlCol="false" tIns="0" lIns="0" bIns="0" rIns="0">
            <a:spAutoFit/>
          </a:bodyPr>
          <a:lstStyle/>
          <a:p>
            <a:pPr algn="just" marL="690881" indent="-345440" lvl="1">
              <a:lnSpc>
                <a:spcPts val="4800"/>
              </a:lnSpc>
              <a:buFont typeface="Arial"/>
              <a:buChar char="•"/>
            </a:pPr>
            <a:r>
              <a:rPr lang="en-US" sz="3200">
                <a:solidFill>
                  <a:srgbClr val="000000"/>
                </a:solidFill>
                <a:latin typeface="Quicksand 1 Bold"/>
              </a:rPr>
              <a:t>In Kalinga, women adopted a dance called "Ragragsakan" for a tradition where they get together to prepare for a peace pact called budong.</a:t>
            </a:r>
          </a:p>
          <a:p>
            <a:pPr algn="just" marL="690881" indent="-345440" lvl="1">
              <a:lnSpc>
                <a:spcPts val="4800"/>
              </a:lnSpc>
              <a:buFont typeface="Arial"/>
              <a:buChar char="•"/>
            </a:pPr>
            <a:r>
              <a:rPr lang="en-US" sz="3200">
                <a:solidFill>
                  <a:srgbClr val="000000"/>
                </a:solidFill>
                <a:latin typeface="Quicksand 1 Bold"/>
              </a:rPr>
              <a:t>Derived from their neighboring municipality Ilocos, it came from an Ilocano word meaning "merriment". </a:t>
            </a:r>
          </a:p>
          <a:p>
            <a:pPr algn="just" marL="690881" indent="-345440" lvl="1">
              <a:lnSpc>
                <a:spcPts val="4800"/>
              </a:lnSpc>
              <a:buFont typeface="Arial"/>
              <a:buChar char="•"/>
            </a:pPr>
            <a:r>
              <a:rPr lang="en-US" sz="3200">
                <a:solidFill>
                  <a:srgbClr val="000000"/>
                </a:solidFill>
                <a:latin typeface="Quicksand 1 Bold"/>
              </a:rPr>
              <a:t>Ragragsakan is also performed especially on huge occasions such as the homecoming of successful head takers and warring tribes' peace-pact culmination.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833892"/>
            <a:ext cx="16616806" cy="7951053"/>
            <a:chOff x="0" y="0"/>
            <a:chExt cx="4376443" cy="2094104"/>
          </a:xfrm>
        </p:grpSpPr>
        <p:sp>
          <p:nvSpPr>
            <p:cNvPr name="Freeform 3" id="3"/>
            <p:cNvSpPr/>
            <p:nvPr/>
          </p:nvSpPr>
          <p:spPr>
            <a:xfrm flipH="false" flipV="false" rot="0">
              <a:off x="0" y="0"/>
              <a:ext cx="4376443" cy="2094104"/>
            </a:xfrm>
            <a:custGeom>
              <a:avLst/>
              <a:gdLst/>
              <a:ahLst/>
              <a:cxnLst/>
              <a:rect r="r" b="b" t="t" l="l"/>
              <a:pathLst>
                <a:path h="2094104" w="4376443">
                  <a:moveTo>
                    <a:pt x="23761" y="0"/>
                  </a:moveTo>
                  <a:lnTo>
                    <a:pt x="4352681" y="0"/>
                  </a:lnTo>
                  <a:cubicBezTo>
                    <a:pt x="4358983" y="0"/>
                    <a:pt x="4365027" y="2503"/>
                    <a:pt x="4369483" y="6960"/>
                  </a:cubicBezTo>
                  <a:cubicBezTo>
                    <a:pt x="4373939" y="11416"/>
                    <a:pt x="4376443" y="17459"/>
                    <a:pt x="4376443" y="23761"/>
                  </a:cubicBezTo>
                  <a:lnTo>
                    <a:pt x="4376443" y="2070343"/>
                  </a:lnTo>
                  <a:cubicBezTo>
                    <a:pt x="4376443" y="2076645"/>
                    <a:pt x="4373939" y="2082689"/>
                    <a:pt x="4369483" y="2087145"/>
                  </a:cubicBezTo>
                  <a:cubicBezTo>
                    <a:pt x="4365027" y="2091601"/>
                    <a:pt x="4358983" y="2094104"/>
                    <a:pt x="4352681" y="2094104"/>
                  </a:cubicBezTo>
                  <a:lnTo>
                    <a:pt x="23761" y="2094104"/>
                  </a:lnTo>
                  <a:cubicBezTo>
                    <a:pt x="17459" y="2094104"/>
                    <a:pt x="11416" y="2091601"/>
                    <a:pt x="6960" y="2087145"/>
                  </a:cubicBezTo>
                  <a:cubicBezTo>
                    <a:pt x="2503" y="2082689"/>
                    <a:pt x="0" y="2076645"/>
                    <a:pt x="0" y="2070343"/>
                  </a:cubicBezTo>
                  <a:lnTo>
                    <a:pt x="0" y="23761"/>
                  </a:lnTo>
                  <a:cubicBezTo>
                    <a:pt x="0" y="17459"/>
                    <a:pt x="2503" y="11416"/>
                    <a:pt x="6960" y="6960"/>
                  </a:cubicBezTo>
                  <a:cubicBezTo>
                    <a:pt x="11416" y="2503"/>
                    <a:pt x="17459" y="0"/>
                    <a:pt x="23761"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10858" y="8217704"/>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571156" y="866753"/>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474222" y="2969444"/>
            <a:ext cx="15633684" cy="510222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000000"/>
                </a:solidFill>
                <a:latin typeface="Quicksand 2 Bold"/>
              </a:rPr>
              <a:t>In performing Ragragsakan dance, Kalinga maidens sing short Salidumay songs as they perform wave-like actions through the terrace dikes while also skipping through its breaks. </a:t>
            </a:r>
          </a:p>
          <a:p>
            <a:pPr algn="just" marL="755651" indent="-377825" lvl="1">
              <a:lnSpc>
                <a:spcPts val="5600"/>
              </a:lnSpc>
              <a:buFont typeface="Arial"/>
              <a:buChar char="•"/>
            </a:pPr>
            <a:r>
              <a:rPr lang="en-US" sz="3500">
                <a:solidFill>
                  <a:srgbClr val="000000"/>
                </a:solidFill>
                <a:latin typeface="Quicksand 2 Bold"/>
              </a:rPr>
              <a:t>For the performance, they balance labba baskets on their heads and wave colorful tribal blankets. </a:t>
            </a:r>
          </a:p>
          <a:p>
            <a:pPr algn="just" marL="755651" indent="-377825" lvl="1">
              <a:lnSpc>
                <a:spcPts val="4900"/>
              </a:lnSpc>
              <a:buFont typeface="Arial"/>
              <a:buChar char="•"/>
            </a:pPr>
            <a:r>
              <a:rPr lang="en-US" sz="3500">
                <a:solidFill>
                  <a:srgbClr val="000000"/>
                </a:solidFill>
                <a:latin typeface="Quicksand 2 Bold"/>
              </a:rPr>
              <a:t>From this context, the dance portrays the walk of Kalinga maidens carrying water pots while wearing the "blankets of life" around their necks as they imitate the climb up of the Banaue Rice Terraces.</a:t>
            </a:r>
          </a:p>
        </p:txBody>
      </p:sp>
      <p:sp>
        <p:nvSpPr>
          <p:cNvPr name="TextBox 10" id="10"/>
          <p:cNvSpPr txBox="true"/>
          <p:nvPr/>
        </p:nvSpPr>
        <p:spPr>
          <a:xfrm rot="0">
            <a:off x="3873369" y="498315"/>
            <a:ext cx="10541261" cy="1226808"/>
          </a:xfrm>
          <a:prstGeom prst="rect">
            <a:avLst/>
          </a:prstGeom>
        </p:spPr>
        <p:txBody>
          <a:bodyPr anchor="t" rtlCol="false" tIns="0" lIns="0" bIns="0" rIns="0">
            <a:spAutoFit/>
          </a:bodyPr>
          <a:lstStyle/>
          <a:p>
            <a:pPr algn="ctr">
              <a:lnSpc>
                <a:spcPts val="10080"/>
              </a:lnSpc>
            </a:pPr>
            <a:r>
              <a:rPr lang="en-US" sz="7200">
                <a:solidFill>
                  <a:srgbClr val="000000"/>
                </a:solidFill>
                <a:latin typeface="Paytone One"/>
              </a:rPr>
              <a:t>Dance Characteristics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833892"/>
            <a:ext cx="16436331" cy="7364510"/>
            <a:chOff x="0" y="0"/>
            <a:chExt cx="4328910" cy="1939624"/>
          </a:xfrm>
        </p:grpSpPr>
        <p:sp>
          <p:nvSpPr>
            <p:cNvPr name="Freeform 3" id="3"/>
            <p:cNvSpPr/>
            <p:nvPr/>
          </p:nvSpPr>
          <p:spPr>
            <a:xfrm flipH="false" flipV="false" rot="0">
              <a:off x="0" y="0"/>
              <a:ext cx="4328910" cy="1939624"/>
            </a:xfrm>
            <a:custGeom>
              <a:avLst/>
              <a:gdLst/>
              <a:ahLst/>
              <a:cxnLst/>
              <a:rect r="r" b="b" t="t" l="l"/>
              <a:pathLst>
                <a:path h="1939624" w="4328910">
                  <a:moveTo>
                    <a:pt x="24022" y="0"/>
                  </a:moveTo>
                  <a:lnTo>
                    <a:pt x="4304888" y="0"/>
                  </a:lnTo>
                  <a:cubicBezTo>
                    <a:pt x="4318155" y="0"/>
                    <a:pt x="4328910" y="10755"/>
                    <a:pt x="4328910" y="24022"/>
                  </a:cubicBezTo>
                  <a:lnTo>
                    <a:pt x="4328910" y="1915602"/>
                  </a:lnTo>
                  <a:cubicBezTo>
                    <a:pt x="4328910" y="1921973"/>
                    <a:pt x="4326379" y="1928083"/>
                    <a:pt x="4321874" y="1932588"/>
                  </a:cubicBezTo>
                  <a:cubicBezTo>
                    <a:pt x="4317369" y="1937093"/>
                    <a:pt x="4311259" y="1939624"/>
                    <a:pt x="4304888" y="1939624"/>
                  </a:cubicBezTo>
                  <a:lnTo>
                    <a:pt x="24022" y="1939624"/>
                  </a:lnTo>
                  <a:cubicBezTo>
                    <a:pt x="17651" y="1939624"/>
                    <a:pt x="11541" y="1937093"/>
                    <a:pt x="7036" y="1932588"/>
                  </a:cubicBezTo>
                  <a:cubicBezTo>
                    <a:pt x="2531" y="1928083"/>
                    <a:pt x="0" y="1921973"/>
                    <a:pt x="0" y="1915602"/>
                  </a:cubicBezTo>
                  <a:lnTo>
                    <a:pt x="0" y="24022"/>
                  </a:lnTo>
                  <a:cubicBezTo>
                    <a:pt x="0" y="10755"/>
                    <a:pt x="10755" y="0"/>
                    <a:pt x="24022"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4626063" y="7813634"/>
            <a:ext cx="2806103" cy="3540823"/>
          </a:xfrm>
          <a:custGeom>
            <a:avLst/>
            <a:gdLst/>
            <a:ahLst/>
            <a:cxnLst/>
            <a:rect r="r" b="b" t="t" l="l"/>
            <a:pathLst>
              <a:path h="3540823" w="2806103">
                <a:moveTo>
                  <a:pt x="0" y="0"/>
                </a:moveTo>
                <a:lnTo>
                  <a:pt x="2806103" y="0"/>
                </a:lnTo>
                <a:lnTo>
                  <a:pt x="2806103" y="3540823"/>
                </a:lnTo>
                <a:lnTo>
                  <a:pt x="0" y="3540823"/>
                </a:lnTo>
                <a:lnTo>
                  <a:pt x="0" y="0"/>
                </a:lnTo>
                <a:close/>
              </a:path>
            </a:pathLst>
          </a:custGeom>
          <a:blipFill>
            <a:blip r:embed="rId2"/>
            <a:stretch>
              <a:fillRect l="0" t="0" r="0" b="0"/>
            </a:stretch>
          </a:blipFill>
        </p:spPr>
      </p:sp>
      <p:sp>
        <p:nvSpPr>
          <p:cNvPr name="Freeform 6" id="6"/>
          <p:cNvSpPr/>
          <p:nvPr/>
        </p:nvSpPr>
        <p:spPr>
          <a:xfrm flipH="false" flipV="false" rot="-4063775">
            <a:off x="571156" y="866753"/>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913701" y="2902769"/>
            <a:ext cx="14460599" cy="4889500"/>
          </a:xfrm>
          <a:prstGeom prst="rect">
            <a:avLst/>
          </a:prstGeom>
        </p:spPr>
        <p:txBody>
          <a:bodyPr anchor="t" rtlCol="false" tIns="0" lIns="0" bIns="0" rIns="0">
            <a:spAutoFit/>
          </a:bodyPr>
          <a:lstStyle/>
          <a:p>
            <a:pPr algn="just" marL="755651" indent="-377825" lvl="1">
              <a:lnSpc>
                <a:spcPts val="5600"/>
              </a:lnSpc>
              <a:buFont typeface="Arial"/>
              <a:buChar char="•"/>
            </a:pPr>
            <a:r>
              <a:rPr lang="en-US" sz="3500">
                <a:solidFill>
                  <a:srgbClr val="000000"/>
                </a:solidFill>
                <a:latin typeface="Quicksand 2 Bold"/>
              </a:rPr>
              <a:t>The circular movements of the dance symbolize unity and harmony among the Ibalois. </a:t>
            </a:r>
          </a:p>
          <a:p>
            <a:pPr algn="just" marL="755651" indent="-377825" lvl="1">
              <a:lnSpc>
                <a:spcPts val="5600"/>
              </a:lnSpc>
              <a:buFont typeface="Arial"/>
              <a:buChar char="•"/>
            </a:pPr>
            <a:r>
              <a:rPr lang="en-US" sz="3500">
                <a:solidFill>
                  <a:srgbClr val="000000"/>
                </a:solidFill>
                <a:latin typeface="Quicksand 2 Bold"/>
              </a:rPr>
              <a:t>Ragragsakan dance is an adaption of a tradition in which Kalinga women gather and prepare for a budong or peace pact. </a:t>
            </a:r>
          </a:p>
          <a:p>
            <a:pPr algn="just" marL="755651" indent="-377825" lvl="1">
              <a:lnSpc>
                <a:spcPts val="5600"/>
              </a:lnSpc>
              <a:buFont typeface="Arial"/>
              <a:buChar char="•"/>
            </a:pPr>
            <a:r>
              <a:rPr lang="en-US" sz="3500">
                <a:solidFill>
                  <a:srgbClr val="000000"/>
                </a:solidFill>
                <a:latin typeface="Quicksand 2 Bold"/>
              </a:rPr>
              <a:t>The Kalingga borrowed the beautiful word Ragragsakan from the Ilocano, which means "merriment".</a:t>
            </a:r>
          </a:p>
        </p:txBody>
      </p:sp>
      <p:sp>
        <p:nvSpPr>
          <p:cNvPr name="TextBox 10" id="10"/>
          <p:cNvSpPr txBox="true"/>
          <p:nvPr/>
        </p:nvSpPr>
        <p:spPr>
          <a:xfrm rot="0">
            <a:off x="3873369" y="498315"/>
            <a:ext cx="10541261" cy="1226808"/>
          </a:xfrm>
          <a:prstGeom prst="rect">
            <a:avLst/>
          </a:prstGeom>
        </p:spPr>
        <p:txBody>
          <a:bodyPr anchor="t" rtlCol="false" tIns="0" lIns="0" bIns="0" rIns="0">
            <a:spAutoFit/>
          </a:bodyPr>
          <a:lstStyle/>
          <a:p>
            <a:pPr algn="ctr">
              <a:lnSpc>
                <a:spcPts val="10080"/>
              </a:lnSpc>
            </a:pPr>
            <a:r>
              <a:rPr lang="en-US" sz="7200">
                <a:solidFill>
                  <a:srgbClr val="000000"/>
                </a:solidFill>
                <a:latin typeface="Paytone One"/>
              </a:rPr>
              <a:t>Movement Skills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16029" y="3195120"/>
            <a:ext cx="12440720" cy="5750092"/>
          </a:xfrm>
          <a:custGeom>
            <a:avLst/>
            <a:gdLst/>
            <a:ahLst/>
            <a:cxnLst/>
            <a:rect r="r" b="b" t="t" l="l"/>
            <a:pathLst>
              <a:path h="5750092" w="12440720">
                <a:moveTo>
                  <a:pt x="0" y="0"/>
                </a:moveTo>
                <a:lnTo>
                  <a:pt x="12440721" y="0"/>
                </a:lnTo>
                <a:lnTo>
                  <a:pt x="12440721" y="5750092"/>
                </a:lnTo>
                <a:lnTo>
                  <a:pt x="0" y="575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231250" y="1217295"/>
            <a:ext cx="1182549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FITNESS BENEFITS</a:t>
            </a:r>
          </a:p>
        </p:txBody>
      </p:sp>
      <p:sp>
        <p:nvSpPr>
          <p:cNvPr name="TextBox 5" id="5"/>
          <p:cNvSpPr txBox="true"/>
          <p:nvPr/>
        </p:nvSpPr>
        <p:spPr>
          <a:xfrm rot="0">
            <a:off x="4615848" y="4049539"/>
            <a:ext cx="10077210" cy="1284655"/>
          </a:xfrm>
          <a:prstGeom prst="rect">
            <a:avLst/>
          </a:prstGeom>
        </p:spPr>
        <p:txBody>
          <a:bodyPr anchor="t" rtlCol="false" tIns="0" lIns="0" bIns="0" rIns="0">
            <a:spAutoFit/>
          </a:bodyPr>
          <a:lstStyle/>
          <a:p>
            <a:pPr>
              <a:lnSpc>
                <a:spcPts val="3474"/>
              </a:lnSpc>
            </a:pPr>
            <a:r>
              <a:rPr lang="en-US" sz="2481">
                <a:solidFill>
                  <a:srgbClr val="000000"/>
                </a:solidFill>
                <a:latin typeface="Trocchi"/>
              </a:rPr>
              <a:t>The intricate footwork and coordinated arm movements challenge your balance and coordination, as the Ragragsakan dance involves balancing a basket on top of one's head.</a:t>
            </a:r>
          </a:p>
        </p:txBody>
      </p:sp>
      <p:sp>
        <p:nvSpPr>
          <p:cNvPr name="TextBox 6" id="6"/>
          <p:cNvSpPr txBox="true"/>
          <p:nvPr/>
        </p:nvSpPr>
        <p:spPr>
          <a:xfrm rot="0">
            <a:off x="6876668" y="3536782"/>
            <a:ext cx="5275337" cy="484182"/>
          </a:xfrm>
          <a:prstGeom prst="rect">
            <a:avLst/>
          </a:prstGeom>
        </p:spPr>
        <p:txBody>
          <a:bodyPr anchor="t" rtlCol="false" tIns="0" lIns="0" bIns="0" rIns="0">
            <a:spAutoFit/>
          </a:bodyPr>
          <a:lstStyle/>
          <a:p>
            <a:pPr>
              <a:lnSpc>
                <a:spcPts val="4006"/>
              </a:lnSpc>
            </a:pPr>
            <a:r>
              <a:rPr lang="en-US" sz="2861">
                <a:solidFill>
                  <a:srgbClr val="000000"/>
                </a:solidFill>
                <a:latin typeface="Open Sans Extra Bold"/>
              </a:rPr>
              <a:t>Balance and Coordination </a:t>
            </a:r>
          </a:p>
        </p:txBody>
      </p:sp>
      <p:sp>
        <p:nvSpPr>
          <p:cNvPr name="TextBox 7" id="7"/>
          <p:cNvSpPr txBox="true"/>
          <p:nvPr/>
        </p:nvSpPr>
        <p:spPr>
          <a:xfrm rot="0">
            <a:off x="2663601" y="3472123"/>
            <a:ext cx="181213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1.</a:t>
            </a:r>
          </a:p>
        </p:txBody>
      </p:sp>
      <p:sp>
        <p:nvSpPr>
          <p:cNvPr name="TextBox 8" id="8"/>
          <p:cNvSpPr txBox="true"/>
          <p:nvPr/>
        </p:nvSpPr>
        <p:spPr>
          <a:xfrm rot="0">
            <a:off x="2663601" y="6664787"/>
            <a:ext cx="181213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2.</a:t>
            </a:r>
          </a:p>
        </p:txBody>
      </p:sp>
      <p:sp>
        <p:nvSpPr>
          <p:cNvPr name="TextBox 9" id="9"/>
          <p:cNvSpPr txBox="true"/>
          <p:nvPr/>
        </p:nvSpPr>
        <p:spPr>
          <a:xfrm rot="0">
            <a:off x="4615848" y="7049754"/>
            <a:ext cx="10077210" cy="1718010"/>
          </a:xfrm>
          <a:prstGeom prst="rect">
            <a:avLst/>
          </a:prstGeom>
        </p:spPr>
        <p:txBody>
          <a:bodyPr anchor="t" rtlCol="false" tIns="0" lIns="0" bIns="0" rIns="0">
            <a:spAutoFit/>
          </a:bodyPr>
          <a:lstStyle/>
          <a:p>
            <a:pPr>
              <a:lnSpc>
                <a:spcPts val="3474"/>
              </a:lnSpc>
            </a:pPr>
            <a:r>
              <a:rPr lang="en-US" sz="2481">
                <a:solidFill>
                  <a:srgbClr val="000000"/>
                </a:solidFill>
                <a:latin typeface="Trocchi"/>
              </a:rPr>
              <a:t>The Ragragsakan dance requires main focus on keeping one's posture proper in accordance to the steps, leading to improved alignment of the spine and better posture even in everyday activities.</a:t>
            </a:r>
          </a:p>
        </p:txBody>
      </p:sp>
      <p:sp>
        <p:nvSpPr>
          <p:cNvPr name="TextBox 10" id="10"/>
          <p:cNvSpPr txBox="true"/>
          <p:nvPr/>
        </p:nvSpPr>
        <p:spPr>
          <a:xfrm rot="0">
            <a:off x="6102788" y="6546521"/>
            <a:ext cx="5467203" cy="484182"/>
          </a:xfrm>
          <a:prstGeom prst="rect">
            <a:avLst/>
          </a:prstGeom>
        </p:spPr>
        <p:txBody>
          <a:bodyPr anchor="t" rtlCol="false" tIns="0" lIns="0" bIns="0" rIns="0">
            <a:spAutoFit/>
          </a:bodyPr>
          <a:lstStyle/>
          <a:p>
            <a:pPr>
              <a:lnSpc>
                <a:spcPts val="4006"/>
              </a:lnSpc>
            </a:pPr>
            <a:r>
              <a:rPr lang="en-US" sz="2861">
                <a:solidFill>
                  <a:srgbClr val="000000"/>
                </a:solidFill>
                <a:latin typeface="Open Sans Extra Bold"/>
              </a:rPr>
              <a:t>           Posture Enhancement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2014417">
            <a:off x="3063618" y="-2595138"/>
            <a:ext cx="14034065" cy="12329186"/>
          </a:xfrm>
          <a:custGeom>
            <a:avLst/>
            <a:gdLst/>
            <a:ahLst/>
            <a:cxnLst/>
            <a:rect r="r" b="b" t="t" l="l"/>
            <a:pathLst>
              <a:path h="12329186" w="14034065">
                <a:moveTo>
                  <a:pt x="0" y="0"/>
                </a:moveTo>
                <a:lnTo>
                  <a:pt x="14034066" y="0"/>
                </a:lnTo>
                <a:lnTo>
                  <a:pt x="14034066" y="12329187"/>
                </a:lnTo>
                <a:lnTo>
                  <a:pt x="0" y="12329187"/>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670397" y="6412181"/>
            <a:ext cx="8966521" cy="976859"/>
            <a:chOff x="0" y="0"/>
            <a:chExt cx="794718" cy="86581"/>
          </a:xfrm>
        </p:grpSpPr>
        <p:sp>
          <p:nvSpPr>
            <p:cNvPr name="Freeform 4" id="4"/>
            <p:cNvSpPr/>
            <p:nvPr/>
          </p:nvSpPr>
          <p:spPr>
            <a:xfrm flipH="false" flipV="false" rot="0">
              <a:off x="0" y="0"/>
              <a:ext cx="794718" cy="86581"/>
            </a:xfrm>
            <a:custGeom>
              <a:avLst/>
              <a:gdLst/>
              <a:ahLst/>
              <a:cxnLst/>
              <a:rect r="r" b="b" t="t" l="l"/>
              <a:pathLst>
                <a:path h="86581" w="794718">
                  <a:moveTo>
                    <a:pt x="43290" y="0"/>
                  </a:moveTo>
                  <a:lnTo>
                    <a:pt x="751428" y="0"/>
                  </a:lnTo>
                  <a:cubicBezTo>
                    <a:pt x="775337" y="0"/>
                    <a:pt x="794718" y="19382"/>
                    <a:pt x="794718" y="43290"/>
                  </a:cubicBezTo>
                  <a:lnTo>
                    <a:pt x="794718" y="43290"/>
                  </a:lnTo>
                  <a:cubicBezTo>
                    <a:pt x="794718" y="67199"/>
                    <a:pt x="775337" y="86581"/>
                    <a:pt x="751428" y="86581"/>
                  </a:cubicBezTo>
                  <a:lnTo>
                    <a:pt x="43290" y="86581"/>
                  </a:lnTo>
                  <a:cubicBezTo>
                    <a:pt x="19382" y="86581"/>
                    <a:pt x="0" y="67199"/>
                    <a:pt x="0" y="43290"/>
                  </a:cubicBezTo>
                  <a:lnTo>
                    <a:pt x="0" y="43290"/>
                  </a:lnTo>
                  <a:cubicBezTo>
                    <a:pt x="0" y="19382"/>
                    <a:pt x="19382" y="0"/>
                    <a:pt x="43290" y="0"/>
                  </a:cubicBezTo>
                  <a:close/>
                </a:path>
              </a:pathLst>
            </a:custGeom>
            <a:solidFill>
              <a:srgbClr val="DAB7A0">
                <a:alpha val="71765"/>
              </a:srgbClr>
            </a:solidFill>
            <a:ln w="38100">
              <a:solidFill>
                <a:srgbClr val="A35C32">
                  <a:alpha val="71765"/>
                </a:srgbClr>
              </a:solid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969014" y="9037299"/>
            <a:ext cx="10580507" cy="1004947"/>
            <a:chOff x="0" y="0"/>
            <a:chExt cx="937769" cy="89070"/>
          </a:xfrm>
        </p:grpSpPr>
        <p:sp>
          <p:nvSpPr>
            <p:cNvPr name="Freeform 7" id="7"/>
            <p:cNvSpPr/>
            <p:nvPr/>
          </p:nvSpPr>
          <p:spPr>
            <a:xfrm flipH="false" flipV="false" rot="0">
              <a:off x="0" y="0"/>
              <a:ext cx="937769" cy="89070"/>
            </a:xfrm>
            <a:custGeom>
              <a:avLst/>
              <a:gdLst/>
              <a:ahLst/>
              <a:cxnLst/>
              <a:rect r="r" b="b" t="t" l="l"/>
              <a:pathLst>
                <a:path h="89070" w="937769">
                  <a:moveTo>
                    <a:pt x="44535" y="0"/>
                  </a:moveTo>
                  <a:lnTo>
                    <a:pt x="893234" y="0"/>
                  </a:lnTo>
                  <a:cubicBezTo>
                    <a:pt x="917830" y="0"/>
                    <a:pt x="937769" y="19939"/>
                    <a:pt x="937769" y="44535"/>
                  </a:cubicBezTo>
                  <a:lnTo>
                    <a:pt x="937769" y="44535"/>
                  </a:lnTo>
                  <a:cubicBezTo>
                    <a:pt x="937769" y="69131"/>
                    <a:pt x="917830" y="89070"/>
                    <a:pt x="893234" y="89070"/>
                  </a:cubicBezTo>
                  <a:lnTo>
                    <a:pt x="44535" y="89070"/>
                  </a:lnTo>
                  <a:cubicBezTo>
                    <a:pt x="19939" y="89070"/>
                    <a:pt x="0" y="69131"/>
                    <a:pt x="0" y="44535"/>
                  </a:cubicBezTo>
                  <a:lnTo>
                    <a:pt x="0" y="44535"/>
                  </a:lnTo>
                  <a:cubicBezTo>
                    <a:pt x="0" y="19939"/>
                    <a:pt x="19939" y="0"/>
                    <a:pt x="44535" y="0"/>
                  </a:cubicBezTo>
                  <a:close/>
                </a:path>
              </a:pathLst>
            </a:custGeom>
            <a:solidFill>
              <a:srgbClr val="DAB7A0">
                <a:alpha val="71765"/>
              </a:srgbClr>
            </a:solidFill>
            <a:ln w="38100">
              <a:solidFill>
                <a:srgbClr val="A35C32">
                  <a:alpha val="71765"/>
                </a:srgbClr>
              </a:solid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V="true">
            <a:off x="5614822" y="4391493"/>
            <a:ext cx="320741" cy="19050"/>
          </a:xfrm>
          <a:prstGeom prst="line">
            <a:avLst/>
          </a:prstGeom>
          <a:ln cap="flat" w="142875">
            <a:solidFill>
              <a:srgbClr val="564033"/>
            </a:solidFill>
            <a:prstDash val="solid"/>
            <a:headEnd type="none" len="sm" w="sm"/>
            <a:tailEnd type="none" len="sm" w="sm"/>
          </a:ln>
        </p:spPr>
      </p:sp>
      <p:sp>
        <p:nvSpPr>
          <p:cNvPr name="AutoShape 10" id="10"/>
          <p:cNvSpPr/>
          <p:nvPr/>
        </p:nvSpPr>
        <p:spPr>
          <a:xfrm flipV="true">
            <a:off x="5155261" y="5624682"/>
            <a:ext cx="320741" cy="19050"/>
          </a:xfrm>
          <a:prstGeom prst="line">
            <a:avLst/>
          </a:prstGeom>
          <a:ln cap="flat" w="142875">
            <a:solidFill>
              <a:srgbClr val="564033"/>
            </a:solidFill>
            <a:prstDash val="solid"/>
            <a:headEnd type="none" len="sm" w="sm"/>
            <a:tailEnd type="none" len="sm" w="sm"/>
          </a:ln>
        </p:spPr>
      </p:sp>
      <p:sp>
        <p:nvSpPr>
          <p:cNvPr name="AutoShape 11" id="11"/>
          <p:cNvSpPr/>
          <p:nvPr/>
        </p:nvSpPr>
        <p:spPr>
          <a:xfrm flipV="true">
            <a:off x="5121004" y="6955527"/>
            <a:ext cx="320741" cy="19050"/>
          </a:xfrm>
          <a:prstGeom prst="line">
            <a:avLst/>
          </a:prstGeom>
          <a:ln cap="flat" w="142875">
            <a:solidFill>
              <a:srgbClr val="564033"/>
            </a:solidFill>
            <a:prstDash val="solid"/>
            <a:headEnd type="none" len="sm" w="sm"/>
            <a:tailEnd type="none" len="sm" w="sm"/>
          </a:ln>
        </p:spPr>
      </p:sp>
      <p:sp>
        <p:nvSpPr>
          <p:cNvPr name="AutoShape 12" id="12"/>
          <p:cNvSpPr/>
          <p:nvPr/>
        </p:nvSpPr>
        <p:spPr>
          <a:xfrm flipV="true">
            <a:off x="4791792" y="8105012"/>
            <a:ext cx="320741" cy="19050"/>
          </a:xfrm>
          <a:prstGeom prst="line">
            <a:avLst/>
          </a:prstGeom>
          <a:ln cap="flat" w="142875">
            <a:solidFill>
              <a:srgbClr val="564033"/>
            </a:solidFill>
            <a:prstDash val="solid"/>
            <a:headEnd type="none" len="sm" w="sm"/>
            <a:tailEnd type="none" len="sm" w="sm"/>
          </a:ln>
        </p:spPr>
      </p:sp>
      <p:sp>
        <p:nvSpPr>
          <p:cNvPr name="AutoShape 13" id="13"/>
          <p:cNvSpPr/>
          <p:nvPr/>
        </p:nvSpPr>
        <p:spPr>
          <a:xfrm flipV="true">
            <a:off x="5285610" y="9566802"/>
            <a:ext cx="320741" cy="19050"/>
          </a:xfrm>
          <a:prstGeom prst="line">
            <a:avLst/>
          </a:prstGeom>
          <a:ln cap="flat" w="142875">
            <a:solidFill>
              <a:srgbClr val="564033"/>
            </a:solidFill>
            <a:prstDash val="solid"/>
            <a:headEnd type="none" len="sm" w="sm"/>
            <a:tailEnd type="none" len="sm" w="sm"/>
          </a:ln>
        </p:spPr>
      </p:sp>
      <p:grpSp>
        <p:nvGrpSpPr>
          <p:cNvPr name="Group 14" id="14"/>
          <p:cNvGrpSpPr/>
          <p:nvPr/>
        </p:nvGrpSpPr>
        <p:grpSpPr>
          <a:xfrm rot="0">
            <a:off x="6057155" y="4141610"/>
            <a:ext cx="10859830" cy="644872"/>
            <a:chOff x="0" y="0"/>
            <a:chExt cx="962526" cy="57156"/>
          </a:xfrm>
        </p:grpSpPr>
        <p:sp>
          <p:nvSpPr>
            <p:cNvPr name="Freeform 15" id="15"/>
            <p:cNvSpPr/>
            <p:nvPr/>
          </p:nvSpPr>
          <p:spPr>
            <a:xfrm flipH="false" flipV="false" rot="0">
              <a:off x="0" y="0"/>
              <a:ext cx="962526" cy="57156"/>
            </a:xfrm>
            <a:custGeom>
              <a:avLst/>
              <a:gdLst/>
              <a:ahLst/>
              <a:cxnLst/>
              <a:rect r="r" b="b" t="t" l="l"/>
              <a:pathLst>
                <a:path h="57156" w="962526">
                  <a:moveTo>
                    <a:pt x="28578" y="0"/>
                  </a:moveTo>
                  <a:lnTo>
                    <a:pt x="933947" y="0"/>
                  </a:lnTo>
                  <a:cubicBezTo>
                    <a:pt x="949731" y="0"/>
                    <a:pt x="962526" y="12795"/>
                    <a:pt x="962526" y="28578"/>
                  </a:cubicBezTo>
                  <a:lnTo>
                    <a:pt x="962526" y="28578"/>
                  </a:lnTo>
                  <a:cubicBezTo>
                    <a:pt x="962526" y="36157"/>
                    <a:pt x="959515" y="43426"/>
                    <a:pt x="954155" y="48786"/>
                  </a:cubicBezTo>
                  <a:cubicBezTo>
                    <a:pt x="948796" y="54145"/>
                    <a:pt x="941527" y="57156"/>
                    <a:pt x="933947" y="57156"/>
                  </a:cubicBezTo>
                  <a:lnTo>
                    <a:pt x="28578" y="57156"/>
                  </a:lnTo>
                  <a:cubicBezTo>
                    <a:pt x="12795" y="57156"/>
                    <a:pt x="0" y="44361"/>
                    <a:pt x="0" y="28578"/>
                  </a:cubicBezTo>
                  <a:lnTo>
                    <a:pt x="0" y="28578"/>
                  </a:lnTo>
                  <a:cubicBezTo>
                    <a:pt x="0" y="12795"/>
                    <a:pt x="12795" y="0"/>
                    <a:pt x="28578" y="0"/>
                  </a:cubicBezTo>
                  <a:close/>
                </a:path>
              </a:pathLst>
            </a:custGeom>
            <a:solidFill>
              <a:srgbClr val="DAB7A0">
                <a:alpha val="71765"/>
              </a:srgbClr>
            </a:solidFill>
            <a:ln w="38100">
              <a:solidFill>
                <a:srgbClr val="A35C32">
                  <a:alpha val="71765"/>
                </a:srgbClr>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939799" y="5138907"/>
            <a:ext cx="11319501" cy="1059256"/>
            <a:chOff x="0" y="0"/>
            <a:chExt cx="1003267" cy="93884"/>
          </a:xfrm>
        </p:grpSpPr>
        <p:sp>
          <p:nvSpPr>
            <p:cNvPr name="Freeform 18" id="18"/>
            <p:cNvSpPr/>
            <p:nvPr/>
          </p:nvSpPr>
          <p:spPr>
            <a:xfrm flipH="false" flipV="false" rot="0">
              <a:off x="0" y="0"/>
              <a:ext cx="1003267" cy="93884"/>
            </a:xfrm>
            <a:custGeom>
              <a:avLst/>
              <a:gdLst/>
              <a:ahLst/>
              <a:cxnLst/>
              <a:rect r="r" b="b" t="t" l="l"/>
              <a:pathLst>
                <a:path h="93884" w="1003267">
                  <a:moveTo>
                    <a:pt x="46942" y="0"/>
                  </a:moveTo>
                  <a:lnTo>
                    <a:pt x="956325" y="0"/>
                  </a:lnTo>
                  <a:cubicBezTo>
                    <a:pt x="968775" y="0"/>
                    <a:pt x="980715" y="4946"/>
                    <a:pt x="989518" y="13749"/>
                  </a:cubicBezTo>
                  <a:cubicBezTo>
                    <a:pt x="998321" y="22552"/>
                    <a:pt x="1003267" y="34492"/>
                    <a:pt x="1003267" y="46942"/>
                  </a:cubicBezTo>
                  <a:lnTo>
                    <a:pt x="1003267" y="46942"/>
                  </a:lnTo>
                  <a:cubicBezTo>
                    <a:pt x="1003267" y="72867"/>
                    <a:pt x="982251" y="93884"/>
                    <a:pt x="956325" y="93884"/>
                  </a:cubicBezTo>
                  <a:lnTo>
                    <a:pt x="46942" y="93884"/>
                  </a:lnTo>
                  <a:cubicBezTo>
                    <a:pt x="21017" y="93884"/>
                    <a:pt x="0" y="72867"/>
                    <a:pt x="0" y="46942"/>
                  </a:cubicBezTo>
                  <a:lnTo>
                    <a:pt x="0" y="46942"/>
                  </a:lnTo>
                  <a:cubicBezTo>
                    <a:pt x="0" y="21017"/>
                    <a:pt x="21017" y="0"/>
                    <a:pt x="46942" y="0"/>
                  </a:cubicBezTo>
                  <a:close/>
                </a:path>
              </a:pathLst>
            </a:custGeom>
            <a:solidFill>
              <a:srgbClr val="DAB7A0">
                <a:alpha val="71765"/>
              </a:srgbClr>
            </a:solidFill>
            <a:ln w="38100">
              <a:solidFill>
                <a:srgbClr val="A35C32">
                  <a:alpha val="71765"/>
                </a:srgbClr>
              </a:solidFill>
            </a:ln>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5468523" y="7708608"/>
            <a:ext cx="9158870" cy="988962"/>
            <a:chOff x="0" y="0"/>
            <a:chExt cx="811767" cy="87653"/>
          </a:xfrm>
        </p:grpSpPr>
        <p:sp>
          <p:nvSpPr>
            <p:cNvPr name="Freeform 21" id="21"/>
            <p:cNvSpPr/>
            <p:nvPr/>
          </p:nvSpPr>
          <p:spPr>
            <a:xfrm flipH="false" flipV="false" rot="0">
              <a:off x="0" y="0"/>
              <a:ext cx="811767" cy="87653"/>
            </a:xfrm>
            <a:custGeom>
              <a:avLst/>
              <a:gdLst/>
              <a:ahLst/>
              <a:cxnLst/>
              <a:rect r="r" b="b" t="t" l="l"/>
              <a:pathLst>
                <a:path h="87653" w="811767">
                  <a:moveTo>
                    <a:pt x="43827" y="0"/>
                  </a:moveTo>
                  <a:lnTo>
                    <a:pt x="767940" y="0"/>
                  </a:lnTo>
                  <a:cubicBezTo>
                    <a:pt x="779563" y="0"/>
                    <a:pt x="790711" y="4617"/>
                    <a:pt x="798930" y="12837"/>
                  </a:cubicBezTo>
                  <a:cubicBezTo>
                    <a:pt x="807149" y="21056"/>
                    <a:pt x="811767" y="32203"/>
                    <a:pt x="811767" y="43827"/>
                  </a:cubicBezTo>
                  <a:lnTo>
                    <a:pt x="811767" y="43827"/>
                  </a:lnTo>
                  <a:cubicBezTo>
                    <a:pt x="811767" y="68032"/>
                    <a:pt x="792145" y="87653"/>
                    <a:pt x="767940" y="87653"/>
                  </a:cubicBezTo>
                  <a:lnTo>
                    <a:pt x="43827" y="87653"/>
                  </a:lnTo>
                  <a:cubicBezTo>
                    <a:pt x="19622" y="87653"/>
                    <a:pt x="0" y="68032"/>
                    <a:pt x="0" y="43827"/>
                  </a:cubicBezTo>
                  <a:lnTo>
                    <a:pt x="0" y="43827"/>
                  </a:lnTo>
                  <a:cubicBezTo>
                    <a:pt x="0" y="19622"/>
                    <a:pt x="19622" y="0"/>
                    <a:pt x="43827" y="0"/>
                  </a:cubicBezTo>
                  <a:close/>
                </a:path>
              </a:pathLst>
            </a:custGeom>
            <a:solidFill>
              <a:srgbClr val="DAB7A0">
                <a:alpha val="71765"/>
              </a:srgbClr>
            </a:solidFill>
            <a:ln w="38100">
              <a:solidFill>
                <a:srgbClr val="A35C32">
                  <a:alpha val="71765"/>
                </a:srgbClr>
              </a:solidFill>
            </a:ln>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6114305" y="5121838"/>
            <a:ext cx="10935173" cy="10477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Consume a balanced snack containing carbohydrates and a touch of protein before dance practice.</a:t>
            </a:r>
          </a:p>
        </p:txBody>
      </p:sp>
      <p:sp>
        <p:nvSpPr>
          <p:cNvPr name="Freeform 24" id="24"/>
          <p:cNvSpPr/>
          <p:nvPr/>
        </p:nvSpPr>
        <p:spPr>
          <a:xfrm flipH="false" flipV="false" rot="0">
            <a:off x="1738478" y="2474481"/>
            <a:ext cx="14811044" cy="1076579"/>
          </a:xfrm>
          <a:custGeom>
            <a:avLst/>
            <a:gdLst/>
            <a:ahLst/>
            <a:cxnLst/>
            <a:rect r="r" b="b" t="t" l="l"/>
            <a:pathLst>
              <a:path h="1076579" w="14811044">
                <a:moveTo>
                  <a:pt x="0" y="0"/>
                </a:moveTo>
                <a:lnTo>
                  <a:pt x="14811044" y="0"/>
                </a:lnTo>
                <a:lnTo>
                  <a:pt x="14811044" y="1076579"/>
                </a:lnTo>
                <a:lnTo>
                  <a:pt x="0" y="1076579"/>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55084"/>
            </a:stretch>
          </a:blipFill>
        </p:spPr>
      </p:sp>
      <p:sp>
        <p:nvSpPr>
          <p:cNvPr name="TextBox 25" id="25"/>
          <p:cNvSpPr txBox="true"/>
          <p:nvPr/>
        </p:nvSpPr>
        <p:spPr>
          <a:xfrm rot="0">
            <a:off x="4121228" y="322047"/>
            <a:ext cx="10620486" cy="1566544"/>
          </a:xfrm>
          <a:prstGeom prst="rect">
            <a:avLst/>
          </a:prstGeom>
        </p:spPr>
        <p:txBody>
          <a:bodyPr anchor="t" rtlCol="false" tIns="0" lIns="0" bIns="0" rIns="0">
            <a:spAutoFit/>
          </a:bodyPr>
          <a:lstStyle/>
          <a:p>
            <a:pPr algn="ctr">
              <a:lnSpc>
                <a:spcPts val="12880"/>
              </a:lnSpc>
              <a:spcBef>
                <a:spcPct val="0"/>
              </a:spcBef>
            </a:pPr>
            <a:r>
              <a:rPr lang="en-US" sz="9200">
                <a:solidFill>
                  <a:srgbClr val="000000"/>
                </a:solidFill>
                <a:latin typeface="Paytone One Bold"/>
              </a:rPr>
              <a:t>DIETARY GOAL</a:t>
            </a:r>
          </a:p>
        </p:txBody>
      </p:sp>
      <p:sp>
        <p:nvSpPr>
          <p:cNvPr name="TextBox 26" id="26"/>
          <p:cNvSpPr txBox="true"/>
          <p:nvPr/>
        </p:nvSpPr>
        <p:spPr>
          <a:xfrm rot="0">
            <a:off x="762215" y="3741541"/>
            <a:ext cx="2198867" cy="7851885"/>
          </a:xfrm>
          <a:prstGeom prst="rect">
            <a:avLst/>
          </a:prstGeom>
        </p:spPr>
        <p:txBody>
          <a:bodyPr anchor="t" rtlCol="false" tIns="0" lIns="0" bIns="0" rIns="0">
            <a:spAutoFit/>
          </a:bodyPr>
          <a:lstStyle/>
          <a:p>
            <a:pPr algn="r">
              <a:lnSpc>
                <a:spcPts val="10230"/>
              </a:lnSpc>
            </a:pPr>
            <a:r>
              <a:rPr lang="en-US" sz="10547">
                <a:solidFill>
                  <a:srgbClr val="DF964A"/>
                </a:solidFill>
                <a:latin typeface="Shrikhand Bold"/>
              </a:rPr>
              <a:t>S</a:t>
            </a:r>
          </a:p>
          <a:p>
            <a:pPr algn="r">
              <a:lnSpc>
                <a:spcPts val="10230"/>
              </a:lnSpc>
            </a:pPr>
            <a:r>
              <a:rPr lang="en-US" sz="10547">
                <a:solidFill>
                  <a:srgbClr val="DF964A"/>
                </a:solidFill>
                <a:latin typeface="Shrikhand Bold"/>
              </a:rPr>
              <a:t>M</a:t>
            </a:r>
          </a:p>
          <a:p>
            <a:pPr algn="r">
              <a:lnSpc>
                <a:spcPts val="10230"/>
              </a:lnSpc>
            </a:pPr>
            <a:r>
              <a:rPr lang="en-US" sz="10547">
                <a:solidFill>
                  <a:srgbClr val="DF964A"/>
                </a:solidFill>
                <a:latin typeface="Shrikhand Bold"/>
              </a:rPr>
              <a:t>A</a:t>
            </a:r>
          </a:p>
          <a:p>
            <a:pPr algn="r">
              <a:lnSpc>
                <a:spcPts val="10230"/>
              </a:lnSpc>
            </a:pPr>
            <a:r>
              <a:rPr lang="en-US" sz="10547">
                <a:solidFill>
                  <a:srgbClr val="DF964A"/>
                </a:solidFill>
                <a:latin typeface="Shrikhand Bold"/>
              </a:rPr>
              <a:t>R</a:t>
            </a:r>
          </a:p>
          <a:p>
            <a:pPr algn="r">
              <a:lnSpc>
                <a:spcPts val="10230"/>
              </a:lnSpc>
            </a:pPr>
            <a:r>
              <a:rPr lang="en-US" sz="10547">
                <a:solidFill>
                  <a:srgbClr val="DF964A"/>
                </a:solidFill>
                <a:latin typeface="Shrikhand Bold"/>
              </a:rPr>
              <a:t>T</a:t>
            </a:r>
          </a:p>
          <a:p>
            <a:pPr algn="r">
              <a:lnSpc>
                <a:spcPts val="10230"/>
              </a:lnSpc>
            </a:pPr>
          </a:p>
        </p:txBody>
      </p:sp>
      <p:sp>
        <p:nvSpPr>
          <p:cNvPr name="TextBox 27" id="27"/>
          <p:cNvSpPr txBox="true"/>
          <p:nvPr/>
        </p:nvSpPr>
        <p:spPr>
          <a:xfrm rot="0">
            <a:off x="2897638" y="4074935"/>
            <a:ext cx="2506638" cy="585490"/>
          </a:xfrm>
          <a:prstGeom prst="rect">
            <a:avLst/>
          </a:prstGeom>
        </p:spPr>
        <p:txBody>
          <a:bodyPr anchor="t" rtlCol="false" tIns="0" lIns="0" bIns="0" rIns="0">
            <a:spAutoFit/>
          </a:bodyPr>
          <a:lstStyle/>
          <a:p>
            <a:pPr algn="ctr">
              <a:lnSpc>
                <a:spcPts val="4769"/>
              </a:lnSpc>
            </a:pPr>
            <a:r>
              <a:rPr lang="en-US" sz="3407">
                <a:solidFill>
                  <a:srgbClr val="000000"/>
                </a:solidFill>
                <a:latin typeface="Canva Sans Bold"/>
              </a:rPr>
              <a:t>pecific Goal</a:t>
            </a:r>
          </a:p>
        </p:txBody>
      </p:sp>
      <p:sp>
        <p:nvSpPr>
          <p:cNvPr name="TextBox 28" id="28"/>
          <p:cNvSpPr txBox="true"/>
          <p:nvPr/>
        </p:nvSpPr>
        <p:spPr>
          <a:xfrm rot="0">
            <a:off x="2897638" y="5308125"/>
            <a:ext cx="2078171" cy="585490"/>
          </a:xfrm>
          <a:prstGeom prst="rect">
            <a:avLst/>
          </a:prstGeom>
        </p:spPr>
        <p:txBody>
          <a:bodyPr anchor="t" rtlCol="false" tIns="0" lIns="0" bIns="0" rIns="0">
            <a:spAutoFit/>
          </a:bodyPr>
          <a:lstStyle/>
          <a:p>
            <a:pPr algn="ctr">
              <a:lnSpc>
                <a:spcPts val="4769"/>
              </a:lnSpc>
            </a:pPr>
            <a:r>
              <a:rPr lang="en-US" sz="3407">
                <a:solidFill>
                  <a:srgbClr val="000000"/>
                </a:solidFill>
                <a:latin typeface="Canva Sans Bold"/>
              </a:rPr>
              <a:t>easurable</a:t>
            </a:r>
          </a:p>
        </p:txBody>
      </p:sp>
      <p:sp>
        <p:nvSpPr>
          <p:cNvPr name="TextBox 29" id="29"/>
          <p:cNvSpPr txBox="true"/>
          <p:nvPr/>
        </p:nvSpPr>
        <p:spPr>
          <a:xfrm rot="0">
            <a:off x="2897638" y="6558132"/>
            <a:ext cx="2054524" cy="585490"/>
          </a:xfrm>
          <a:prstGeom prst="rect">
            <a:avLst/>
          </a:prstGeom>
        </p:spPr>
        <p:txBody>
          <a:bodyPr anchor="t" rtlCol="false" tIns="0" lIns="0" bIns="0" rIns="0">
            <a:spAutoFit/>
          </a:bodyPr>
          <a:lstStyle/>
          <a:p>
            <a:pPr algn="ctr">
              <a:lnSpc>
                <a:spcPts val="4769"/>
              </a:lnSpc>
            </a:pPr>
            <a:r>
              <a:rPr lang="en-US" sz="3407">
                <a:solidFill>
                  <a:srgbClr val="000000"/>
                </a:solidFill>
                <a:latin typeface="Canva Sans Bold"/>
              </a:rPr>
              <a:t>chievable</a:t>
            </a:r>
          </a:p>
        </p:txBody>
      </p:sp>
      <p:sp>
        <p:nvSpPr>
          <p:cNvPr name="TextBox 30" id="30"/>
          <p:cNvSpPr txBox="true"/>
          <p:nvPr/>
        </p:nvSpPr>
        <p:spPr>
          <a:xfrm rot="0">
            <a:off x="2961082" y="7788455"/>
            <a:ext cx="1590807" cy="585490"/>
          </a:xfrm>
          <a:prstGeom prst="rect">
            <a:avLst/>
          </a:prstGeom>
        </p:spPr>
        <p:txBody>
          <a:bodyPr anchor="t" rtlCol="false" tIns="0" lIns="0" bIns="0" rIns="0">
            <a:spAutoFit/>
          </a:bodyPr>
          <a:lstStyle/>
          <a:p>
            <a:pPr algn="ctr">
              <a:lnSpc>
                <a:spcPts val="4769"/>
              </a:lnSpc>
            </a:pPr>
            <a:r>
              <a:rPr lang="en-US" sz="3407">
                <a:solidFill>
                  <a:srgbClr val="000000"/>
                </a:solidFill>
                <a:latin typeface="Canva Sans Bold"/>
              </a:rPr>
              <a:t>elevant</a:t>
            </a:r>
          </a:p>
        </p:txBody>
      </p:sp>
      <p:sp>
        <p:nvSpPr>
          <p:cNvPr name="TextBox 31" id="31"/>
          <p:cNvSpPr txBox="true"/>
          <p:nvPr/>
        </p:nvSpPr>
        <p:spPr>
          <a:xfrm rot="0">
            <a:off x="2830733" y="9250244"/>
            <a:ext cx="2320293" cy="585490"/>
          </a:xfrm>
          <a:prstGeom prst="rect">
            <a:avLst/>
          </a:prstGeom>
        </p:spPr>
        <p:txBody>
          <a:bodyPr anchor="t" rtlCol="false" tIns="0" lIns="0" bIns="0" rIns="0">
            <a:spAutoFit/>
          </a:bodyPr>
          <a:lstStyle/>
          <a:p>
            <a:pPr algn="ctr">
              <a:lnSpc>
                <a:spcPts val="4769"/>
              </a:lnSpc>
            </a:pPr>
            <a:r>
              <a:rPr lang="en-US" sz="3407">
                <a:solidFill>
                  <a:srgbClr val="000000"/>
                </a:solidFill>
                <a:latin typeface="Canva Sans Bold"/>
              </a:rPr>
              <a:t>ime-bound</a:t>
            </a:r>
          </a:p>
        </p:txBody>
      </p:sp>
      <p:sp>
        <p:nvSpPr>
          <p:cNvPr name="TextBox 32" id="32"/>
          <p:cNvSpPr txBox="true"/>
          <p:nvPr/>
        </p:nvSpPr>
        <p:spPr>
          <a:xfrm rot="0">
            <a:off x="6266010" y="4178296"/>
            <a:ext cx="10630644"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Include pre-dance snacks for sustained energy and focus. </a:t>
            </a:r>
          </a:p>
        </p:txBody>
      </p:sp>
      <p:sp>
        <p:nvSpPr>
          <p:cNvPr name="TextBox 33" id="33"/>
          <p:cNvSpPr txBox="true"/>
          <p:nvPr/>
        </p:nvSpPr>
        <p:spPr>
          <a:xfrm rot="0">
            <a:off x="5775193" y="6341290"/>
            <a:ext cx="8775980" cy="10477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Prepare snacks like whole grain crackers with cheese or a banana with almond butter.</a:t>
            </a:r>
          </a:p>
        </p:txBody>
      </p:sp>
      <p:sp>
        <p:nvSpPr>
          <p:cNvPr name="TextBox 34" id="34"/>
          <p:cNvSpPr txBox="true"/>
          <p:nvPr/>
        </p:nvSpPr>
        <p:spPr>
          <a:xfrm rot="0">
            <a:off x="5772476" y="7636690"/>
            <a:ext cx="8445327" cy="10477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Pre-dance snacks provide energy and mental focus during balance-focused routines.</a:t>
            </a:r>
          </a:p>
        </p:txBody>
      </p:sp>
      <p:sp>
        <p:nvSpPr>
          <p:cNvPr name="TextBox 35" id="35"/>
          <p:cNvSpPr txBox="true"/>
          <p:nvPr/>
        </p:nvSpPr>
        <p:spPr>
          <a:xfrm rot="0">
            <a:off x="6226583" y="8964271"/>
            <a:ext cx="10065371" cy="10477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Starting next week, Consistently have a balanced snack before dance practice for the next four months.</a:t>
            </a:r>
          </a:p>
        </p:txBody>
      </p:sp>
      <p:sp>
        <p:nvSpPr>
          <p:cNvPr name="TextBox 36" id="36"/>
          <p:cNvSpPr txBox="true"/>
          <p:nvPr/>
        </p:nvSpPr>
        <p:spPr>
          <a:xfrm rot="0">
            <a:off x="1488719" y="2498211"/>
            <a:ext cx="15310563" cy="976630"/>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a:rPr>
              <a:t>Overall Objective: Fuel the body for sustained energy and coordination during folk dance routines that involve balancing objects on top of the head while moving.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833892"/>
            <a:ext cx="16616806" cy="7951053"/>
            <a:chOff x="0" y="0"/>
            <a:chExt cx="4376443" cy="2094104"/>
          </a:xfrm>
        </p:grpSpPr>
        <p:sp>
          <p:nvSpPr>
            <p:cNvPr name="Freeform 3" id="3">
              <a:hlinkClick r:id="rId2" tooltip="https://www.youtube.com/watch?v=nDMNEtPzzwU&amp;t=1s"/>
            </p:cNvPr>
            <p:cNvSpPr/>
            <p:nvPr/>
          </p:nvSpPr>
          <p:spPr>
            <a:xfrm flipH="false" flipV="false" rot="0">
              <a:off x="0" y="0"/>
              <a:ext cx="4376443" cy="2094104"/>
            </a:xfrm>
            <a:custGeom>
              <a:avLst/>
              <a:gdLst/>
              <a:ahLst/>
              <a:cxnLst/>
              <a:rect r="r" b="b" t="t" l="l"/>
              <a:pathLst>
                <a:path h="2094104" w="4376443">
                  <a:moveTo>
                    <a:pt x="23761" y="0"/>
                  </a:moveTo>
                  <a:lnTo>
                    <a:pt x="4352681" y="0"/>
                  </a:lnTo>
                  <a:cubicBezTo>
                    <a:pt x="4358983" y="0"/>
                    <a:pt x="4365027" y="2503"/>
                    <a:pt x="4369483" y="6960"/>
                  </a:cubicBezTo>
                  <a:cubicBezTo>
                    <a:pt x="4373939" y="11416"/>
                    <a:pt x="4376443" y="17459"/>
                    <a:pt x="4376443" y="23761"/>
                  </a:cubicBezTo>
                  <a:lnTo>
                    <a:pt x="4376443" y="2070343"/>
                  </a:lnTo>
                  <a:cubicBezTo>
                    <a:pt x="4376443" y="2076645"/>
                    <a:pt x="4373939" y="2082689"/>
                    <a:pt x="4369483" y="2087145"/>
                  </a:cubicBezTo>
                  <a:cubicBezTo>
                    <a:pt x="4365027" y="2091601"/>
                    <a:pt x="4358983" y="2094104"/>
                    <a:pt x="4352681" y="2094104"/>
                  </a:cubicBezTo>
                  <a:lnTo>
                    <a:pt x="23761" y="2094104"/>
                  </a:lnTo>
                  <a:cubicBezTo>
                    <a:pt x="17459" y="2094104"/>
                    <a:pt x="11416" y="2091601"/>
                    <a:pt x="6960" y="2087145"/>
                  </a:cubicBezTo>
                  <a:cubicBezTo>
                    <a:pt x="2503" y="2082689"/>
                    <a:pt x="0" y="2076645"/>
                    <a:pt x="0" y="2070343"/>
                  </a:cubicBezTo>
                  <a:lnTo>
                    <a:pt x="0" y="23761"/>
                  </a:lnTo>
                  <a:cubicBezTo>
                    <a:pt x="0" y="17459"/>
                    <a:pt x="2503" y="11416"/>
                    <a:pt x="6960" y="6960"/>
                  </a:cubicBezTo>
                  <a:cubicBezTo>
                    <a:pt x="11416" y="2503"/>
                    <a:pt x="17459" y="0"/>
                    <a:pt x="23761"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10858" y="8217704"/>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3"/>
            <a:stretch>
              <a:fillRect l="0" t="0" r="0" b="0"/>
            </a:stretch>
          </a:blipFill>
        </p:spPr>
      </p:sp>
      <p:sp>
        <p:nvSpPr>
          <p:cNvPr name="Freeform 6" id="6"/>
          <p:cNvSpPr/>
          <p:nvPr/>
        </p:nvSpPr>
        <p:spPr>
          <a:xfrm flipH="false" flipV="false" rot="-4063775">
            <a:off x="571156" y="866753"/>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4"/>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410903" y="499439"/>
            <a:ext cx="11466194" cy="1226808"/>
          </a:xfrm>
          <a:prstGeom prst="rect">
            <a:avLst/>
          </a:prstGeom>
        </p:spPr>
        <p:txBody>
          <a:bodyPr anchor="t" rtlCol="false" tIns="0" lIns="0" bIns="0" rIns="0">
            <a:spAutoFit/>
          </a:bodyPr>
          <a:lstStyle/>
          <a:p>
            <a:pPr algn="ctr">
              <a:lnSpc>
                <a:spcPts val="10080"/>
              </a:lnSpc>
            </a:pPr>
            <a:r>
              <a:rPr lang="en-US" sz="7200">
                <a:solidFill>
                  <a:srgbClr val="000000"/>
                </a:solidFill>
                <a:latin typeface="Paytone One Bold"/>
              </a:rPr>
              <a:t>RAGRAGSAKAN DANCE:</a:t>
            </a:r>
          </a:p>
        </p:txBody>
      </p:sp>
      <p:pic>
        <p:nvPicPr>
          <p:cNvPr name="Picture 10" id="10"/>
          <p:cNvPicPr>
            <a:picLocks noChangeAspect="true"/>
          </p:cNvPicPr>
          <p:nvPr>
            <a:videoFile r:link="rId10"/>
          </p:nvPr>
        </p:nvPicPr>
        <p:blipFill>
          <a:blip r:embed="rId9"/>
          <a:stretch>
            <a:fillRect/>
          </a:stretch>
        </p:blipFill>
        <p:spPr>
          <a:xfrm rot="0">
            <a:off x="3247157" y="2147638"/>
            <a:ext cx="12179891" cy="6851188"/>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916319" y="0"/>
            <a:ext cx="10602160" cy="10602160"/>
          </a:xfrm>
          <a:custGeom>
            <a:avLst/>
            <a:gdLst/>
            <a:ahLst/>
            <a:cxnLst/>
            <a:rect r="r" b="b" t="t" l="l"/>
            <a:pathLst>
              <a:path h="10602160" w="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3400454"/>
            <a:ext cx="7315200" cy="2739875"/>
          </a:xfrm>
          <a:custGeom>
            <a:avLst/>
            <a:gdLst/>
            <a:ahLst/>
            <a:cxnLst/>
            <a:rect r="r" b="b" t="t" l="l"/>
            <a:pathLst>
              <a:path h="2739875" w="7315200">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75691">
            <a:off x="12020804" y="4829449"/>
            <a:ext cx="1932233" cy="1939285"/>
          </a:xfrm>
          <a:custGeom>
            <a:avLst/>
            <a:gdLst/>
            <a:ahLst/>
            <a:cxnLst/>
            <a:rect r="r" b="b" t="t" l="l"/>
            <a:pathLst>
              <a:path h="1939285" w="1932233">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8"/>
            <a:stretch>
              <a:fillRect l="0" t="0" r="0" b="0"/>
            </a:stretch>
          </a:blipFill>
        </p:spPr>
      </p:sp>
      <p:sp>
        <p:nvSpPr>
          <p:cNvPr name="Freeform 6" id="6"/>
          <p:cNvSpPr/>
          <p:nvPr/>
        </p:nvSpPr>
        <p:spPr>
          <a:xfrm flipH="false" flipV="false" rot="0">
            <a:off x="7685840"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0666" y="7574008"/>
            <a:ext cx="2658732" cy="2712992"/>
          </a:xfrm>
          <a:custGeom>
            <a:avLst/>
            <a:gdLst/>
            <a:ahLst/>
            <a:cxnLst/>
            <a:rect r="r" b="b" t="t" l="l"/>
            <a:pathLst>
              <a:path h="2712992" w="265873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15416962" y="-714612"/>
            <a:ext cx="3684676" cy="3486625"/>
          </a:xfrm>
          <a:custGeom>
            <a:avLst/>
            <a:gdLst/>
            <a:ahLst/>
            <a:cxnLst/>
            <a:rect r="r" b="b" t="t" l="l"/>
            <a:pathLst>
              <a:path h="3486625" w="3684676">
                <a:moveTo>
                  <a:pt x="3684676" y="0"/>
                </a:moveTo>
                <a:lnTo>
                  <a:pt x="0" y="0"/>
                </a:lnTo>
                <a:lnTo>
                  <a:pt x="0" y="3486624"/>
                </a:lnTo>
                <a:lnTo>
                  <a:pt x="3684676" y="3486624"/>
                </a:lnTo>
                <a:lnTo>
                  <a:pt x="3684676" y="0"/>
                </a:lnTo>
                <a:close/>
              </a:path>
            </a:pathLst>
          </a:custGeom>
          <a:blipFill>
            <a:blip r:embed="rId1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5673902" y="6915450"/>
            <a:ext cx="2447242" cy="3087118"/>
          </a:xfrm>
          <a:custGeom>
            <a:avLst/>
            <a:gdLst/>
            <a:ahLst/>
            <a:cxnLst/>
            <a:rect r="r" b="b" t="t" l="l"/>
            <a:pathLst>
              <a:path h="3087118" w="2447242">
                <a:moveTo>
                  <a:pt x="0" y="0"/>
                </a:moveTo>
                <a:lnTo>
                  <a:pt x="2447243" y="0"/>
                </a:lnTo>
                <a:lnTo>
                  <a:pt x="2447243" y="3087118"/>
                </a:lnTo>
                <a:lnTo>
                  <a:pt x="0" y="3087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29574" y="-1319129"/>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55345" y="331153"/>
            <a:ext cx="2084357" cy="1440101"/>
          </a:xfrm>
          <a:custGeom>
            <a:avLst/>
            <a:gdLst/>
            <a:ahLst/>
            <a:cxnLst/>
            <a:rect r="r" b="b" t="t" l="l"/>
            <a:pathLst>
              <a:path h="1440101" w="2084357">
                <a:moveTo>
                  <a:pt x="0" y="0"/>
                </a:moveTo>
                <a:lnTo>
                  <a:pt x="2084357" y="0"/>
                </a:lnTo>
                <a:lnTo>
                  <a:pt x="2084357" y="1440101"/>
                </a:lnTo>
                <a:lnTo>
                  <a:pt x="0" y="14401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180" y="0"/>
            <a:ext cx="3184700" cy="1476543"/>
          </a:xfrm>
          <a:custGeom>
            <a:avLst/>
            <a:gdLst/>
            <a:ahLst/>
            <a:cxnLst/>
            <a:rect r="r" b="b" t="t" l="l"/>
            <a:pathLst>
              <a:path h="1476543" w="3184700">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a:grpSpLocks noChangeAspect="true"/>
          </p:cNvGrpSpPr>
          <p:nvPr/>
        </p:nvGrpSpPr>
        <p:grpSpPr>
          <a:xfrm rot="0">
            <a:off x="2938636" y="1876664"/>
            <a:ext cx="2311040" cy="2386842"/>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0"/>
              <a:stretch>
                <a:fillRect l="0" t="-17272" r="0"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3714B"/>
            </a:solidFill>
          </p:spPr>
        </p:sp>
      </p:grpSp>
      <p:sp>
        <p:nvSpPr>
          <p:cNvPr name="Freeform 9" id="9"/>
          <p:cNvSpPr/>
          <p:nvPr/>
        </p:nvSpPr>
        <p:spPr>
          <a:xfrm flipH="false" flipV="false" rot="0">
            <a:off x="2938636" y="1828061"/>
            <a:ext cx="2404705" cy="2939083"/>
          </a:xfrm>
          <a:custGeom>
            <a:avLst/>
            <a:gdLst/>
            <a:ahLst/>
            <a:cxnLst/>
            <a:rect r="r" b="b" t="t" l="l"/>
            <a:pathLst>
              <a:path h="2939083" w="2404705">
                <a:moveTo>
                  <a:pt x="0" y="0"/>
                </a:moveTo>
                <a:lnTo>
                  <a:pt x="2404704" y="0"/>
                </a:lnTo>
                <a:lnTo>
                  <a:pt x="2404704" y="2939084"/>
                </a:lnTo>
                <a:lnTo>
                  <a:pt x="0" y="29390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a:grpSpLocks noChangeAspect="true"/>
          </p:cNvGrpSpPr>
          <p:nvPr/>
        </p:nvGrpSpPr>
        <p:grpSpPr>
          <a:xfrm rot="0">
            <a:off x="7683899" y="1828061"/>
            <a:ext cx="2258960" cy="2333054"/>
            <a:chOff x="0" y="0"/>
            <a:chExt cx="6350000" cy="6558280"/>
          </a:xfrm>
        </p:grpSpPr>
        <p:sp>
          <p:nvSpPr>
            <p:cNvPr name="Freeform 11" id="11"/>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3"/>
              <a:stretch>
                <a:fillRect l="-1679" t="0" r="-1679" b="0"/>
              </a:stretch>
            </a:blipFill>
          </p:spPr>
        </p:sp>
        <p:sp>
          <p:nvSpPr>
            <p:cNvPr name="Freeform 12" id="12"/>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3714B"/>
            </a:solidFill>
          </p:spPr>
        </p:sp>
      </p:grpSp>
      <p:sp>
        <p:nvSpPr>
          <p:cNvPr name="Freeform 13" id="13"/>
          <p:cNvSpPr/>
          <p:nvPr/>
        </p:nvSpPr>
        <p:spPr>
          <a:xfrm flipH="false" flipV="false" rot="0">
            <a:off x="7610584" y="1771254"/>
            <a:ext cx="2404705" cy="2939083"/>
          </a:xfrm>
          <a:custGeom>
            <a:avLst/>
            <a:gdLst/>
            <a:ahLst/>
            <a:cxnLst/>
            <a:rect r="r" b="b" t="t" l="l"/>
            <a:pathLst>
              <a:path h="2939083" w="2404705">
                <a:moveTo>
                  <a:pt x="0" y="0"/>
                </a:moveTo>
                <a:lnTo>
                  <a:pt x="2404705" y="0"/>
                </a:lnTo>
                <a:lnTo>
                  <a:pt x="2404705" y="2939083"/>
                </a:lnTo>
                <a:lnTo>
                  <a:pt x="0" y="29390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1932610" y="1769905"/>
            <a:ext cx="2404705" cy="2939083"/>
          </a:xfrm>
          <a:custGeom>
            <a:avLst/>
            <a:gdLst/>
            <a:ahLst/>
            <a:cxnLst/>
            <a:rect r="r" b="b" t="t" l="l"/>
            <a:pathLst>
              <a:path h="2939083" w="2404705">
                <a:moveTo>
                  <a:pt x="0" y="0"/>
                </a:moveTo>
                <a:lnTo>
                  <a:pt x="2404705" y="0"/>
                </a:lnTo>
                <a:lnTo>
                  <a:pt x="2404705" y="2939084"/>
                </a:lnTo>
                <a:lnTo>
                  <a:pt x="0" y="29390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a:grpSpLocks noChangeAspect="true"/>
          </p:cNvGrpSpPr>
          <p:nvPr/>
        </p:nvGrpSpPr>
        <p:grpSpPr>
          <a:xfrm rot="0">
            <a:off x="12005483" y="1828061"/>
            <a:ext cx="2258960" cy="2333054"/>
            <a:chOff x="0" y="0"/>
            <a:chExt cx="6350000" cy="6558280"/>
          </a:xfrm>
        </p:grpSpPr>
        <p:sp>
          <p:nvSpPr>
            <p:cNvPr name="Freeform 16" id="1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4"/>
              <a:stretch>
                <a:fillRect l="-7891" t="0" r="-7891" b="0"/>
              </a:stretch>
            </a:blipFill>
          </p:spPr>
        </p:sp>
        <p:sp>
          <p:nvSpPr>
            <p:cNvPr name="Freeform 17" id="1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3714B"/>
            </a:solidFill>
          </p:spPr>
        </p:sp>
      </p:grpSp>
      <p:grpSp>
        <p:nvGrpSpPr>
          <p:cNvPr name="Group 18" id="18"/>
          <p:cNvGrpSpPr>
            <a:grpSpLocks noChangeAspect="true"/>
          </p:cNvGrpSpPr>
          <p:nvPr/>
        </p:nvGrpSpPr>
        <p:grpSpPr>
          <a:xfrm rot="0">
            <a:off x="2990715" y="5983080"/>
            <a:ext cx="2258960" cy="2333054"/>
            <a:chOff x="0" y="0"/>
            <a:chExt cx="6350000" cy="6558280"/>
          </a:xfrm>
        </p:grpSpPr>
        <p:sp>
          <p:nvSpPr>
            <p:cNvPr name="Freeform 19" id="1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5"/>
              <a:stretch>
                <a:fillRect l="-6119" t="-4231" r="-4921" b="-3080"/>
              </a:stretch>
            </a:blipFill>
          </p:spPr>
        </p:sp>
        <p:sp>
          <p:nvSpPr>
            <p:cNvPr name="Freeform 20" id="2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3714B"/>
            </a:solidFill>
          </p:spPr>
        </p:sp>
      </p:grpSp>
      <p:sp>
        <p:nvSpPr>
          <p:cNvPr name="Freeform 21" id="21"/>
          <p:cNvSpPr/>
          <p:nvPr/>
        </p:nvSpPr>
        <p:spPr>
          <a:xfrm flipH="false" flipV="false" rot="0">
            <a:off x="2917843" y="5899614"/>
            <a:ext cx="2404705" cy="2939083"/>
          </a:xfrm>
          <a:custGeom>
            <a:avLst/>
            <a:gdLst/>
            <a:ahLst/>
            <a:cxnLst/>
            <a:rect r="r" b="b" t="t" l="l"/>
            <a:pathLst>
              <a:path h="2939083" w="2404705">
                <a:moveTo>
                  <a:pt x="0" y="0"/>
                </a:moveTo>
                <a:lnTo>
                  <a:pt x="2404705" y="0"/>
                </a:lnTo>
                <a:lnTo>
                  <a:pt x="2404705" y="2939084"/>
                </a:lnTo>
                <a:lnTo>
                  <a:pt x="0" y="29390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2" id="22"/>
          <p:cNvGrpSpPr>
            <a:grpSpLocks noChangeAspect="true"/>
          </p:cNvGrpSpPr>
          <p:nvPr/>
        </p:nvGrpSpPr>
        <p:grpSpPr>
          <a:xfrm rot="0">
            <a:off x="7756771" y="5983080"/>
            <a:ext cx="2258960" cy="2333054"/>
            <a:chOff x="0" y="0"/>
            <a:chExt cx="6350000" cy="6558280"/>
          </a:xfrm>
        </p:grpSpPr>
        <p:sp>
          <p:nvSpPr>
            <p:cNvPr name="Freeform 23" id="2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6"/>
              <a:stretch>
                <a:fillRect l="0" t="-19606" r="0" b="-19606"/>
              </a:stretch>
            </a:blipFill>
          </p:spPr>
        </p:sp>
        <p:sp>
          <p:nvSpPr>
            <p:cNvPr name="Freeform 24" id="2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3714B"/>
            </a:solidFill>
          </p:spPr>
        </p:sp>
      </p:grpSp>
      <p:sp>
        <p:nvSpPr>
          <p:cNvPr name="Freeform 25" id="25"/>
          <p:cNvSpPr/>
          <p:nvPr/>
        </p:nvSpPr>
        <p:spPr>
          <a:xfrm flipH="false" flipV="false" rot="0">
            <a:off x="7683899" y="5899614"/>
            <a:ext cx="2404705" cy="2939083"/>
          </a:xfrm>
          <a:custGeom>
            <a:avLst/>
            <a:gdLst/>
            <a:ahLst/>
            <a:cxnLst/>
            <a:rect r="r" b="b" t="t" l="l"/>
            <a:pathLst>
              <a:path h="2939083" w="2404705">
                <a:moveTo>
                  <a:pt x="0" y="0"/>
                </a:moveTo>
                <a:lnTo>
                  <a:pt x="2404705" y="0"/>
                </a:lnTo>
                <a:lnTo>
                  <a:pt x="2404705" y="2939084"/>
                </a:lnTo>
                <a:lnTo>
                  <a:pt x="0" y="29390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6" id="26"/>
          <p:cNvGrpSpPr>
            <a:grpSpLocks noChangeAspect="true"/>
          </p:cNvGrpSpPr>
          <p:nvPr/>
        </p:nvGrpSpPr>
        <p:grpSpPr>
          <a:xfrm rot="0">
            <a:off x="12077912" y="5983080"/>
            <a:ext cx="2258960" cy="2333054"/>
            <a:chOff x="0" y="0"/>
            <a:chExt cx="6350000" cy="6558280"/>
          </a:xfrm>
        </p:grpSpPr>
        <p:sp>
          <p:nvSpPr>
            <p:cNvPr name="Freeform 27" id="2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7"/>
              <a:stretch>
                <a:fillRect l="0" t="-16418" r="0" b="-16418"/>
              </a:stretch>
            </a:blipFill>
          </p:spPr>
        </p:sp>
        <p:sp>
          <p:nvSpPr>
            <p:cNvPr name="Freeform 28" id="2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3714B"/>
            </a:solidFill>
          </p:spPr>
        </p:sp>
      </p:grpSp>
      <p:sp>
        <p:nvSpPr>
          <p:cNvPr name="Freeform 29" id="29"/>
          <p:cNvSpPr/>
          <p:nvPr/>
        </p:nvSpPr>
        <p:spPr>
          <a:xfrm flipH="false" flipV="false" rot="0">
            <a:off x="12005483" y="5899614"/>
            <a:ext cx="2404705" cy="2939083"/>
          </a:xfrm>
          <a:custGeom>
            <a:avLst/>
            <a:gdLst/>
            <a:ahLst/>
            <a:cxnLst/>
            <a:rect r="r" b="b" t="t" l="l"/>
            <a:pathLst>
              <a:path h="2939083" w="2404705">
                <a:moveTo>
                  <a:pt x="0" y="0"/>
                </a:moveTo>
                <a:lnTo>
                  <a:pt x="2404704" y="0"/>
                </a:lnTo>
                <a:lnTo>
                  <a:pt x="2404704" y="2939084"/>
                </a:lnTo>
                <a:lnTo>
                  <a:pt x="0" y="29390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0" id="30"/>
          <p:cNvSpPr txBox="true"/>
          <p:nvPr/>
        </p:nvSpPr>
        <p:spPr>
          <a:xfrm rot="0">
            <a:off x="1799995" y="9008799"/>
            <a:ext cx="4969022"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1 Bold"/>
              </a:rPr>
              <a:t>Mark Acedo</a:t>
            </a:r>
          </a:p>
        </p:txBody>
      </p:sp>
      <p:sp>
        <p:nvSpPr>
          <p:cNvPr name="Freeform 31" id="31"/>
          <p:cNvSpPr/>
          <p:nvPr/>
        </p:nvSpPr>
        <p:spPr>
          <a:xfrm flipH="false" flipV="false" rot="0">
            <a:off x="-1654880" y="7714748"/>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2" id="32"/>
          <p:cNvSpPr txBox="true"/>
          <p:nvPr/>
        </p:nvSpPr>
        <p:spPr>
          <a:xfrm rot="0">
            <a:off x="5176803" y="159703"/>
            <a:ext cx="7198952" cy="1566544"/>
          </a:xfrm>
          <a:prstGeom prst="rect">
            <a:avLst/>
          </a:prstGeom>
        </p:spPr>
        <p:txBody>
          <a:bodyPr anchor="t" rtlCol="false" tIns="0" lIns="0" bIns="0" rIns="0">
            <a:spAutoFit/>
          </a:bodyPr>
          <a:lstStyle/>
          <a:p>
            <a:pPr algn="ctr">
              <a:lnSpc>
                <a:spcPts val="12880"/>
              </a:lnSpc>
            </a:pPr>
            <a:r>
              <a:rPr lang="en-US" sz="9200">
                <a:solidFill>
                  <a:srgbClr val="AD5545"/>
                </a:solidFill>
                <a:latin typeface="Paytone One"/>
              </a:rPr>
              <a:t>Our Team</a:t>
            </a:r>
          </a:p>
        </p:txBody>
      </p:sp>
      <p:sp>
        <p:nvSpPr>
          <p:cNvPr name="TextBox 33" id="33"/>
          <p:cNvSpPr txBox="true"/>
          <p:nvPr/>
        </p:nvSpPr>
        <p:spPr>
          <a:xfrm rot="0">
            <a:off x="1726681" y="4889964"/>
            <a:ext cx="4969022" cy="679450"/>
          </a:xfrm>
          <a:prstGeom prst="rect">
            <a:avLst/>
          </a:prstGeom>
        </p:spPr>
        <p:txBody>
          <a:bodyPr anchor="t" rtlCol="false" tIns="0" lIns="0" bIns="0" rIns="0">
            <a:spAutoFit/>
          </a:bodyPr>
          <a:lstStyle/>
          <a:p>
            <a:pPr algn="ctr">
              <a:lnSpc>
                <a:spcPts val="5599"/>
              </a:lnSpc>
            </a:pPr>
            <a:r>
              <a:rPr lang="en-US" sz="3999">
                <a:solidFill>
                  <a:srgbClr val="000000"/>
                </a:solidFill>
                <a:latin typeface="Quicksand 1 Bold"/>
              </a:rPr>
              <a:t>Laira Samis</a:t>
            </a:r>
          </a:p>
        </p:txBody>
      </p:sp>
      <p:sp>
        <p:nvSpPr>
          <p:cNvPr name="TextBox 34" id="34"/>
          <p:cNvSpPr txBox="true"/>
          <p:nvPr/>
        </p:nvSpPr>
        <p:spPr>
          <a:xfrm rot="0">
            <a:off x="6328425" y="4870914"/>
            <a:ext cx="4969022" cy="748030"/>
          </a:xfrm>
          <a:prstGeom prst="rect">
            <a:avLst/>
          </a:prstGeom>
        </p:spPr>
        <p:txBody>
          <a:bodyPr anchor="t" rtlCol="false" tIns="0" lIns="0" bIns="0" rIns="0">
            <a:spAutoFit/>
          </a:bodyPr>
          <a:lstStyle/>
          <a:p>
            <a:pPr algn="ctr">
              <a:lnSpc>
                <a:spcPts val="6019"/>
              </a:lnSpc>
            </a:pPr>
            <a:r>
              <a:rPr lang="en-US" sz="4299">
                <a:solidFill>
                  <a:srgbClr val="000000"/>
                </a:solidFill>
                <a:latin typeface="Quicksand 1 Bold"/>
              </a:rPr>
              <a:t>Christian Perez</a:t>
            </a:r>
          </a:p>
        </p:txBody>
      </p:sp>
      <p:sp>
        <p:nvSpPr>
          <p:cNvPr name="TextBox 35" id="35"/>
          <p:cNvSpPr txBox="true"/>
          <p:nvPr/>
        </p:nvSpPr>
        <p:spPr>
          <a:xfrm rot="0">
            <a:off x="10805343" y="4880439"/>
            <a:ext cx="4969022"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1 Bold"/>
              </a:rPr>
              <a:t>Karl Miranda</a:t>
            </a:r>
          </a:p>
        </p:txBody>
      </p:sp>
      <p:sp>
        <p:nvSpPr>
          <p:cNvPr name="TextBox 36" id="36"/>
          <p:cNvSpPr txBox="true"/>
          <p:nvPr/>
        </p:nvSpPr>
        <p:spPr>
          <a:xfrm rot="0">
            <a:off x="6475055" y="8867273"/>
            <a:ext cx="4822393" cy="1351149"/>
          </a:xfrm>
          <a:prstGeom prst="rect">
            <a:avLst/>
          </a:prstGeom>
        </p:spPr>
        <p:txBody>
          <a:bodyPr anchor="t" rtlCol="false" tIns="0" lIns="0" bIns="0" rIns="0">
            <a:spAutoFit/>
          </a:bodyPr>
          <a:lstStyle/>
          <a:p>
            <a:pPr algn="ctr">
              <a:lnSpc>
                <a:spcPts val="5425"/>
              </a:lnSpc>
            </a:pPr>
            <a:r>
              <a:rPr lang="en-US" sz="3875">
                <a:solidFill>
                  <a:srgbClr val="000000"/>
                </a:solidFill>
                <a:latin typeface="Quicksand 1 Bold"/>
              </a:rPr>
              <a:t>Ronan Renz Valencia</a:t>
            </a:r>
          </a:p>
        </p:txBody>
      </p:sp>
      <p:sp>
        <p:nvSpPr>
          <p:cNvPr name="TextBox 37" id="37"/>
          <p:cNvSpPr txBox="true"/>
          <p:nvPr/>
        </p:nvSpPr>
        <p:spPr>
          <a:xfrm rot="0">
            <a:off x="10856856" y="9010148"/>
            <a:ext cx="4969022"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1 Bold"/>
              </a:rPr>
              <a:t>JM Bernardo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427225" y="-9356"/>
            <a:ext cx="12121496" cy="10292252"/>
          </a:xfrm>
          <a:custGeom>
            <a:avLst/>
            <a:gdLst/>
            <a:ahLst/>
            <a:cxnLst/>
            <a:rect r="r" b="b" t="t" l="l"/>
            <a:pathLst>
              <a:path h="10292252" w="12121496">
                <a:moveTo>
                  <a:pt x="0" y="0"/>
                </a:moveTo>
                <a:lnTo>
                  <a:pt x="12121496" y="0"/>
                </a:lnTo>
                <a:lnTo>
                  <a:pt x="12121496" y="10292252"/>
                </a:lnTo>
                <a:lnTo>
                  <a:pt x="0" y="10292252"/>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748076" y="-9356"/>
            <a:ext cx="12121496" cy="10292252"/>
          </a:xfrm>
          <a:custGeom>
            <a:avLst/>
            <a:gdLst/>
            <a:ahLst/>
            <a:cxnLst/>
            <a:rect r="r" b="b" t="t" l="l"/>
            <a:pathLst>
              <a:path h="10292252" w="12121496">
                <a:moveTo>
                  <a:pt x="0" y="0"/>
                </a:moveTo>
                <a:lnTo>
                  <a:pt x="12121496" y="0"/>
                </a:lnTo>
                <a:lnTo>
                  <a:pt x="12121496" y="10292252"/>
                </a:lnTo>
                <a:lnTo>
                  <a:pt x="0" y="10292252"/>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96373" y="8229600"/>
            <a:ext cx="2091627" cy="2057400"/>
          </a:xfrm>
          <a:custGeom>
            <a:avLst/>
            <a:gdLst/>
            <a:ahLst/>
            <a:cxnLst/>
            <a:rect r="r" b="b" t="t" l="l"/>
            <a:pathLst>
              <a:path h="2057400" w="2091627">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940804" y="-2434298"/>
            <a:ext cx="6602765" cy="4858093"/>
          </a:xfrm>
          <a:custGeom>
            <a:avLst/>
            <a:gdLst/>
            <a:ahLst/>
            <a:cxnLst/>
            <a:rect r="r" b="b" t="t" l="l"/>
            <a:pathLst>
              <a:path h="4858093" w="6602765">
                <a:moveTo>
                  <a:pt x="0" y="0"/>
                </a:moveTo>
                <a:lnTo>
                  <a:pt x="6602765" y="0"/>
                </a:lnTo>
                <a:lnTo>
                  <a:pt x="6602765" y="4858092"/>
                </a:lnTo>
                <a:lnTo>
                  <a:pt x="0" y="48580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10037" y="7878010"/>
            <a:ext cx="3462763" cy="1857300"/>
          </a:xfrm>
          <a:custGeom>
            <a:avLst/>
            <a:gdLst/>
            <a:ahLst/>
            <a:cxnLst/>
            <a:rect r="r" b="b" t="t" l="l"/>
            <a:pathLst>
              <a:path h="1857300" w="3462763">
                <a:moveTo>
                  <a:pt x="0" y="0"/>
                </a:moveTo>
                <a:lnTo>
                  <a:pt x="3462763" y="0"/>
                </a:lnTo>
                <a:lnTo>
                  <a:pt x="3462763" y="1857300"/>
                </a:lnTo>
                <a:lnTo>
                  <a:pt x="0" y="18573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5411983" y="7878010"/>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7001441" y="79598"/>
            <a:ext cx="3843787" cy="1707705"/>
          </a:xfrm>
          <a:prstGeom prst="rect">
            <a:avLst/>
          </a:prstGeom>
        </p:spPr>
        <p:txBody>
          <a:bodyPr anchor="t" rtlCol="false" tIns="0" lIns="0" bIns="0" rIns="0">
            <a:spAutoFit/>
          </a:bodyPr>
          <a:lstStyle/>
          <a:p>
            <a:pPr algn="ctr">
              <a:lnSpc>
                <a:spcPts val="14007"/>
              </a:lnSpc>
            </a:pPr>
            <a:r>
              <a:rPr lang="en-US" sz="10005">
                <a:solidFill>
                  <a:srgbClr val="000000"/>
                </a:solidFill>
                <a:latin typeface="Paytone One Bold"/>
              </a:rPr>
              <a:t>Topic</a:t>
            </a:r>
          </a:p>
        </p:txBody>
      </p:sp>
      <p:grpSp>
        <p:nvGrpSpPr>
          <p:cNvPr name="Group 11" id="11"/>
          <p:cNvGrpSpPr/>
          <p:nvPr/>
        </p:nvGrpSpPr>
        <p:grpSpPr>
          <a:xfrm rot="0">
            <a:off x="2811651" y="3211477"/>
            <a:ext cx="12411063" cy="1660747"/>
            <a:chOff x="0" y="0"/>
            <a:chExt cx="2602724" cy="348275"/>
          </a:xfrm>
        </p:grpSpPr>
        <p:sp>
          <p:nvSpPr>
            <p:cNvPr name="Freeform 12" id="12"/>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A64B23"/>
            </a:solidFill>
          </p:spPr>
        </p:sp>
        <p:sp>
          <p:nvSpPr>
            <p:cNvPr name="TextBox 13" id="13"/>
            <p:cNvSpPr txBox="true"/>
            <p:nvPr/>
          </p:nvSpPr>
          <p:spPr>
            <a:xfrm>
              <a:off x="101600" y="-38100"/>
              <a:ext cx="609600" cy="647700"/>
            </a:xfrm>
            <a:prstGeom prst="rect">
              <a:avLst/>
            </a:prstGeom>
          </p:spPr>
          <p:txBody>
            <a:bodyPr anchor="ctr" rtlCol="false" tIns="47636" lIns="47636" bIns="47636" rIns="47636"/>
            <a:lstStyle/>
            <a:p>
              <a:pPr algn="ctr">
                <a:lnSpc>
                  <a:spcPts val="2659"/>
                </a:lnSpc>
              </a:pPr>
            </a:p>
          </p:txBody>
        </p:sp>
      </p:grpSp>
      <p:grpSp>
        <p:nvGrpSpPr>
          <p:cNvPr name="Group 14" id="14"/>
          <p:cNvGrpSpPr/>
          <p:nvPr/>
        </p:nvGrpSpPr>
        <p:grpSpPr>
          <a:xfrm rot="0">
            <a:off x="2404017" y="2829481"/>
            <a:ext cx="12411063" cy="1660747"/>
            <a:chOff x="0" y="0"/>
            <a:chExt cx="2602724" cy="348275"/>
          </a:xfrm>
        </p:grpSpPr>
        <p:sp>
          <p:nvSpPr>
            <p:cNvPr name="Freeform 15" id="15"/>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EEB7B0"/>
            </a:solidFill>
          </p:spPr>
        </p:sp>
        <p:sp>
          <p:nvSpPr>
            <p:cNvPr name="TextBox 16" id="16"/>
            <p:cNvSpPr txBox="true"/>
            <p:nvPr/>
          </p:nvSpPr>
          <p:spPr>
            <a:xfrm>
              <a:off x="101600" y="-38100"/>
              <a:ext cx="609600" cy="647700"/>
            </a:xfrm>
            <a:prstGeom prst="rect">
              <a:avLst/>
            </a:prstGeom>
          </p:spPr>
          <p:txBody>
            <a:bodyPr anchor="ctr" rtlCol="false" tIns="47636" lIns="47636" bIns="47636" rIns="47636"/>
            <a:lstStyle/>
            <a:p>
              <a:pPr algn="ctr">
                <a:lnSpc>
                  <a:spcPts val="2659"/>
                </a:lnSpc>
              </a:pPr>
            </a:p>
          </p:txBody>
        </p:sp>
      </p:grpSp>
      <p:sp>
        <p:nvSpPr>
          <p:cNvPr name="Freeform 17" id="17"/>
          <p:cNvSpPr/>
          <p:nvPr/>
        </p:nvSpPr>
        <p:spPr>
          <a:xfrm flipH="false" flipV="false" rot="0">
            <a:off x="3076254" y="1873542"/>
            <a:ext cx="924322" cy="606691"/>
          </a:xfrm>
          <a:custGeom>
            <a:avLst/>
            <a:gdLst/>
            <a:ahLst/>
            <a:cxnLst/>
            <a:rect r="r" b="b" t="t" l="l"/>
            <a:pathLst>
              <a:path h="606691" w="924322">
                <a:moveTo>
                  <a:pt x="0" y="0"/>
                </a:moveTo>
                <a:lnTo>
                  <a:pt x="924321" y="0"/>
                </a:lnTo>
                <a:lnTo>
                  <a:pt x="924321" y="606691"/>
                </a:lnTo>
                <a:lnTo>
                  <a:pt x="0" y="60669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8" id="18"/>
          <p:cNvGrpSpPr/>
          <p:nvPr/>
        </p:nvGrpSpPr>
        <p:grpSpPr>
          <a:xfrm rot="0">
            <a:off x="3031589" y="5868015"/>
            <a:ext cx="12411063" cy="1660747"/>
            <a:chOff x="0" y="0"/>
            <a:chExt cx="2602724" cy="348275"/>
          </a:xfrm>
        </p:grpSpPr>
        <p:sp>
          <p:nvSpPr>
            <p:cNvPr name="Freeform 19" id="19"/>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A64B23"/>
            </a:solidFill>
          </p:spPr>
        </p:sp>
        <p:sp>
          <p:nvSpPr>
            <p:cNvPr name="TextBox 20" id="20"/>
            <p:cNvSpPr txBox="true"/>
            <p:nvPr/>
          </p:nvSpPr>
          <p:spPr>
            <a:xfrm>
              <a:off x="101600" y="-38100"/>
              <a:ext cx="609600" cy="647700"/>
            </a:xfrm>
            <a:prstGeom prst="rect">
              <a:avLst/>
            </a:prstGeom>
          </p:spPr>
          <p:txBody>
            <a:bodyPr anchor="ctr" rtlCol="false" tIns="47636" lIns="47636" bIns="47636" rIns="47636"/>
            <a:lstStyle/>
            <a:p>
              <a:pPr algn="ctr">
                <a:lnSpc>
                  <a:spcPts val="2659"/>
                </a:lnSpc>
              </a:pPr>
            </a:p>
          </p:txBody>
        </p:sp>
      </p:grpSp>
      <p:grpSp>
        <p:nvGrpSpPr>
          <p:cNvPr name="Group 21" id="21"/>
          <p:cNvGrpSpPr/>
          <p:nvPr/>
        </p:nvGrpSpPr>
        <p:grpSpPr>
          <a:xfrm rot="0">
            <a:off x="2623955" y="5486019"/>
            <a:ext cx="12411063" cy="1660747"/>
            <a:chOff x="0" y="0"/>
            <a:chExt cx="2602724" cy="348275"/>
          </a:xfrm>
        </p:grpSpPr>
        <p:sp>
          <p:nvSpPr>
            <p:cNvPr name="Freeform 22" id="22"/>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EEB7B0"/>
            </a:solidFill>
          </p:spPr>
        </p:sp>
        <p:sp>
          <p:nvSpPr>
            <p:cNvPr name="TextBox 23" id="23"/>
            <p:cNvSpPr txBox="true"/>
            <p:nvPr/>
          </p:nvSpPr>
          <p:spPr>
            <a:xfrm>
              <a:off x="101600" y="-38100"/>
              <a:ext cx="609600" cy="647700"/>
            </a:xfrm>
            <a:prstGeom prst="rect">
              <a:avLst/>
            </a:prstGeom>
          </p:spPr>
          <p:txBody>
            <a:bodyPr anchor="ctr" rtlCol="false" tIns="47636" lIns="47636" bIns="47636" rIns="47636"/>
            <a:lstStyle/>
            <a:p>
              <a:pPr algn="ctr">
                <a:lnSpc>
                  <a:spcPts val="2659"/>
                </a:lnSpc>
              </a:pPr>
            </a:p>
          </p:txBody>
        </p:sp>
      </p:grpSp>
      <p:sp>
        <p:nvSpPr>
          <p:cNvPr name="Freeform 24" id="24"/>
          <p:cNvSpPr/>
          <p:nvPr/>
        </p:nvSpPr>
        <p:spPr>
          <a:xfrm flipH="false" flipV="false" rot="0">
            <a:off x="3296192" y="4530079"/>
            <a:ext cx="924322" cy="606691"/>
          </a:xfrm>
          <a:custGeom>
            <a:avLst/>
            <a:gdLst/>
            <a:ahLst/>
            <a:cxnLst/>
            <a:rect r="r" b="b" t="t" l="l"/>
            <a:pathLst>
              <a:path h="606691" w="924322">
                <a:moveTo>
                  <a:pt x="0" y="0"/>
                </a:moveTo>
                <a:lnTo>
                  <a:pt x="924321" y="0"/>
                </a:lnTo>
                <a:lnTo>
                  <a:pt x="924321" y="606691"/>
                </a:lnTo>
                <a:lnTo>
                  <a:pt x="0" y="60669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5" id="25"/>
          <p:cNvSpPr txBox="true"/>
          <p:nvPr/>
        </p:nvSpPr>
        <p:spPr>
          <a:xfrm rot="0">
            <a:off x="3792870" y="3300762"/>
            <a:ext cx="10260930" cy="813435"/>
          </a:xfrm>
          <a:prstGeom prst="rect">
            <a:avLst/>
          </a:prstGeom>
        </p:spPr>
        <p:txBody>
          <a:bodyPr anchor="t" rtlCol="false" tIns="0" lIns="0" bIns="0" rIns="0">
            <a:spAutoFit/>
          </a:bodyPr>
          <a:lstStyle/>
          <a:p>
            <a:pPr algn="ctr">
              <a:lnSpc>
                <a:spcPts val="6120"/>
              </a:lnSpc>
            </a:pPr>
            <a:r>
              <a:rPr lang="en-US" sz="6000">
                <a:solidFill>
                  <a:srgbClr val="000000"/>
                </a:solidFill>
                <a:latin typeface="Shrikhand"/>
              </a:rPr>
              <a:t>Daling Daling</a:t>
            </a:r>
          </a:p>
        </p:txBody>
      </p:sp>
      <p:sp>
        <p:nvSpPr>
          <p:cNvPr name="TextBox 26" id="26"/>
          <p:cNvSpPr txBox="true"/>
          <p:nvPr/>
        </p:nvSpPr>
        <p:spPr>
          <a:xfrm rot="0">
            <a:off x="3699021" y="5955920"/>
            <a:ext cx="10260930" cy="813435"/>
          </a:xfrm>
          <a:prstGeom prst="rect">
            <a:avLst/>
          </a:prstGeom>
        </p:spPr>
        <p:txBody>
          <a:bodyPr anchor="t" rtlCol="false" tIns="0" lIns="0" bIns="0" rIns="0">
            <a:spAutoFit/>
          </a:bodyPr>
          <a:lstStyle/>
          <a:p>
            <a:pPr algn="ctr">
              <a:lnSpc>
                <a:spcPts val="6120"/>
              </a:lnSpc>
            </a:pPr>
            <a:r>
              <a:rPr lang="en-US" sz="6000">
                <a:solidFill>
                  <a:srgbClr val="000000"/>
                </a:solidFill>
                <a:latin typeface="Shrikhand"/>
              </a:rPr>
              <a:t>Ragragsakan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757702"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75691">
            <a:off x="16039855" y="8182418"/>
            <a:ext cx="1932233" cy="1939285"/>
          </a:xfrm>
          <a:custGeom>
            <a:avLst/>
            <a:gdLst/>
            <a:ahLst/>
            <a:cxnLst/>
            <a:rect r="r" b="b" t="t" l="l"/>
            <a:pathLst>
              <a:path h="1939285" w="1932233">
                <a:moveTo>
                  <a:pt x="0" y="0"/>
                </a:moveTo>
                <a:lnTo>
                  <a:pt x="1932233" y="0"/>
                </a:lnTo>
                <a:lnTo>
                  <a:pt x="1932233" y="1939285"/>
                </a:lnTo>
                <a:lnTo>
                  <a:pt x="0" y="1939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6"/>
            <a:stretch>
              <a:fillRect l="0" t="0" r="0" b="0"/>
            </a:stretch>
          </a:blipFill>
        </p:spPr>
      </p:sp>
      <p:sp>
        <p:nvSpPr>
          <p:cNvPr name="Freeform 5" id="5"/>
          <p:cNvSpPr/>
          <p:nvPr/>
        </p:nvSpPr>
        <p:spPr>
          <a:xfrm flipH="false" flipV="false" rot="0">
            <a:off x="8703022"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00666" y="7574008"/>
            <a:ext cx="2658732" cy="2712992"/>
          </a:xfrm>
          <a:custGeom>
            <a:avLst/>
            <a:gdLst/>
            <a:ahLst/>
            <a:cxnLst/>
            <a:rect r="r" b="b" t="t" l="l"/>
            <a:pathLst>
              <a:path h="2712992" w="2658732">
                <a:moveTo>
                  <a:pt x="0" y="0"/>
                </a:moveTo>
                <a:lnTo>
                  <a:pt x="2658732" y="0"/>
                </a:lnTo>
                <a:lnTo>
                  <a:pt x="2658732" y="2712992"/>
                </a:lnTo>
                <a:lnTo>
                  <a:pt x="0" y="27129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5416962" y="-714612"/>
            <a:ext cx="3684676" cy="3486625"/>
          </a:xfrm>
          <a:custGeom>
            <a:avLst/>
            <a:gdLst/>
            <a:ahLst/>
            <a:cxnLst/>
            <a:rect r="r" b="b" t="t" l="l"/>
            <a:pathLst>
              <a:path h="3486625" w="3684676">
                <a:moveTo>
                  <a:pt x="3684676" y="0"/>
                </a:moveTo>
                <a:lnTo>
                  <a:pt x="0" y="0"/>
                </a:lnTo>
                <a:lnTo>
                  <a:pt x="0" y="3486624"/>
                </a:lnTo>
                <a:lnTo>
                  <a:pt x="3684676" y="3486624"/>
                </a:lnTo>
                <a:lnTo>
                  <a:pt x="3684676" y="0"/>
                </a:lnTo>
                <a:close/>
              </a:path>
            </a:pathLst>
          </a:custGeom>
          <a:blipFill>
            <a:blip r:embed="rId9"/>
            <a:stretch>
              <a:fillRect l="0" t="0" r="0" b="0"/>
            </a:stretch>
          </a:blipFill>
        </p:spPr>
      </p:sp>
      <p:sp>
        <p:nvSpPr>
          <p:cNvPr name="Freeform 8" id="8"/>
          <p:cNvSpPr/>
          <p:nvPr/>
        </p:nvSpPr>
        <p:spPr>
          <a:xfrm flipH="false" flipV="false" rot="1273605">
            <a:off x="3880149" y="827073"/>
            <a:ext cx="9928618" cy="8948014"/>
          </a:xfrm>
          <a:custGeom>
            <a:avLst/>
            <a:gdLst/>
            <a:ahLst/>
            <a:cxnLst/>
            <a:rect r="r" b="b" t="t" l="l"/>
            <a:pathLst>
              <a:path h="8948014" w="9928618">
                <a:moveTo>
                  <a:pt x="0" y="0"/>
                </a:moveTo>
                <a:lnTo>
                  <a:pt x="9928618" y="0"/>
                </a:lnTo>
                <a:lnTo>
                  <a:pt x="9928618" y="8948014"/>
                </a:lnTo>
                <a:lnTo>
                  <a:pt x="0" y="89480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4559846" y="4319729"/>
            <a:ext cx="9444256" cy="1485618"/>
          </a:xfrm>
          <a:prstGeom prst="rect">
            <a:avLst/>
          </a:prstGeom>
        </p:spPr>
        <p:txBody>
          <a:bodyPr anchor="t" rtlCol="false" tIns="0" lIns="0" bIns="0" rIns="0">
            <a:spAutoFit/>
          </a:bodyPr>
          <a:lstStyle/>
          <a:p>
            <a:pPr algn="ctr">
              <a:lnSpc>
                <a:spcPts val="12160"/>
              </a:lnSpc>
            </a:pPr>
            <a:r>
              <a:rPr lang="en-US" sz="8685">
                <a:solidFill>
                  <a:srgbClr val="000000"/>
                </a:solidFill>
                <a:latin typeface="Shrikhand"/>
              </a:rPr>
              <a:t>Daling-Daling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13372" y="1028700"/>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flipV="true">
            <a:off x="17249775" y="2075168"/>
            <a:ext cx="0" cy="6834211"/>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716739"/>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TextBox 12" id="12"/>
          <p:cNvSpPr txBox="true"/>
          <p:nvPr/>
        </p:nvSpPr>
        <p:spPr>
          <a:xfrm rot="0">
            <a:off x="5718599" y="1118235"/>
            <a:ext cx="6850802" cy="1101725"/>
          </a:xfrm>
          <a:prstGeom prst="rect">
            <a:avLst/>
          </a:prstGeom>
        </p:spPr>
        <p:txBody>
          <a:bodyPr anchor="t" rtlCol="false" tIns="0" lIns="0" bIns="0" rIns="0">
            <a:spAutoFit/>
          </a:bodyPr>
          <a:lstStyle/>
          <a:p>
            <a:pPr algn="ctr">
              <a:lnSpc>
                <a:spcPts val="9099"/>
              </a:lnSpc>
            </a:pPr>
            <a:r>
              <a:rPr lang="en-US" sz="6499">
                <a:solidFill>
                  <a:srgbClr val="FFFFFF"/>
                </a:solidFill>
                <a:latin typeface="Paytone One Bold"/>
              </a:rPr>
              <a:t>Cultural History</a:t>
            </a:r>
          </a:p>
        </p:txBody>
      </p:sp>
      <p:sp>
        <p:nvSpPr>
          <p:cNvPr name="TextBox 13" id="13"/>
          <p:cNvSpPr txBox="true"/>
          <p:nvPr/>
        </p:nvSpPr>
        <p:spPr>
          <a:xfrm rot="0">
            <a:off x="1554077" y="2880694"/>
            <a:ext cx="14701822" cy="6148070"/>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Quicksand 1 Bold"/>
              </a:rPr>
              <a:t>Daling-daling is a courtship dance from Jolo, </a:t>
            </a:r>
            <a:r>
              <a:rPr lang="en-US" sz="3200">
                <a:solidFill>
                  <a:srgbClr val="000000"/>
                </a:solidFill>
                <a:latin typeface="Quicksand 1 Bold"/>
              </a:rPr>
              <a:t>Sulu. This is a popular among the young people of that locality. </a:t>
            </a:r>
          </a:p>
          <a:p>
            <a:pPr algn="just" marL="690881" indent="-345440" lvl="1">
              <a:lnSpc>
                <a:spcPts val="4480"/>
              </a:lnSpc>
              <a:buFont typeface="Arial"/>
              <a:buChar char="•"/>
            </a:pPr>
            <a:r>
              <a:rPr lang="en-US" sz="3200">
                <a:solidFill>
                  <a:srgbClr val="000000"/>
                </a:solidFill>
                <a:latin typeface="Quicksand 1 Bold"/>
              </a:rPr>
              <a:t>The word daling means my love. The name of the dance, therefore, means "my love, my love".</a:t>
            </a:r>
          </a:p>
          <a:p>
            <a:pPr algn="just" marL="690881" indent="-345440" lvl="1">
              <a:lnSpc>
                <a:spcPts val="4480"/>
              </a:lnSpc>
              <a:buFont typeface="Arial"/>
              <a:buChar char="•"/>
            </a:pPr>
            <a:r>
              <a:rPr lang="en-US" sz="3200">
                <a:solidFill>
                  <a:srgbClr val="000000"/>
                </a:solidFill>
                <a:latin typeface="Quicksand 1 Bold"/>
              </a:rPr>
              <a:t>The dancers sing as they perform the dance or the audience may sing while the dancers perform the dance. The song reveals how two lovers care for each other. </a:t>
            </a:r>
          </a:p>
          <a:p>
            <a:pPr algn="just" marL="690881" indent="-345440" lvl="1">
              <a:lnSpc>
                <a:spcPts val="4480"/>
              </a:lnSpc>
              <a:buFont typeface="Arial"/>
              <a:buChar char="•"/>
            </a:pPr>
            <a:r>
              <a:rPr lang="en-US" sz="3200">
                <a:solidFill>
                  <a:srgbClr val="000000"/>
                </a:solidFill>
                <a:latin typeface="Quicksand 1 Bold"/>
              </a:rPr>
              <a:t>The boys tells the girl that there is no peace in his mind when he is away from her. The girl, on the other hand, says that even if they were in two separate islands her love for him would never change.</a:t>
            </a:r>
          </a:p>
          <a:p>
            <a:pPr algn="just">
              <a:lnSpc>
                <a:spcPts val="448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833892"/>
            <a:ext cx="16616806" cy="7951053"/>
            <a:chOff x="0" y="0"/>
            <a:chExt cx="4376443" cy="2094104"/>
          </a:xfrm>
        </p:grpSpPr>
        <p:sp>
          <p:nvSpPr>
            <p:cNvPr name="Freeform 3" id="3"/>
            <p:cNvSpPr/>
            <p:nvPr/>
          </p:nvSpPr>
          <p:spPr>
            <a:xfrm flipH="false" flipV="false" rot="0">
              <a:off x="0" y="0"/>
              <a:ext cx="4376443" cy="2094104"/>
            </a:xfrm>
            <a:custGeom>
              <a:avLst/>
              <a:gdLst/>
              <a:ahLst/>
              <a:cxnLst/>
              <a:rect r="r" b="b" t="t" l="l"/>
              <a:pathLst>
                <a:path h="2094104" w="4376443">
                  <a:moveTo>
                    <a:pt x="23761" y="0"/>
                  </a:moveTo>
                  <a:lnTo>
                    <a:pt x="4352681" y="0"/>
                  </a:lnTo>
                  <a:cubicBezTo>
                    <a:pt x="4358983" y="0"/>
                    <a:pt x="4365027" y="2503"/>
                    <a:pt x="4369483" y="6960"/>
                  </a:cubicBezTo>
                  <a:cubicBezTo>
                    <a:pt x="4373939" y="11416"/>
                    <a:pt x="4376443" y="17459"/>
                    <a:pt x="4376443" y="23761"/>
                  </a:cubicBezTo>
                  <a:lnTo>
                    <a:pt x="4376443" y="2070343"/>
                  </a:lnTo>
                  <a:cubicBezTo>
                    <a:pt x="4376443" y="2076645"/>
                    <a:pt x="4373939" y="2082689"/>
                    <a:pt x="4369483" y="2087145"/>
                  </a:cubicBezTo>
                  <a:cubicBezTo>
                    <a:pt x="4365027" y="2091601"/>
                    <a:pt x="4358983" y="2094104"/>
                    <a:pt x="4352681" y="2094104"/>
                  </a:cubicBezTo>
                  <a:lnTo>
                    <a:pt x="23761" y="2094104"/>
                  </a:lnTo>
                  <a:cubicBezTo>
                    <a:pt x="17459" y="2094104"/>
                    <a:pt x="11416" y="2091601"/>
                    <a:pt x="6960" y="2087145"/>
                  </a:cubicBezTo>
                  <a:cubicBezTo>
                    <a:pt x="2503" y="2082689"/>
                    <a:pt x="0" y="2076645"/>
                    <a:pt x="0" y="2070343"/>
                  </a:cubicBezTo>
                  <a:lnTo>
                    <a:pt x="0" y="23761"/>
                  </a:lnTo>
                  <a:cubicBezTo>
                    <a:pt x="0" y="17459"/>
                    <a:pt x="2503" y="11416"/>
                    <a:pt x="6960" y="6960"/>
                  </a:cubicBezTo>
                  <a:cubicBezTo>
                    <a:pt x="11416" y="2503"/>
                    <a:pt x="17459" y="0"/>
                    <a:pt x="23761"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10858" y="8217704"/>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571156" y="866753"/>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474222" y="2470150"/>
            <a:ext cx="15633684" cy="6503035"/>
          </a:xfrm>
          <a:prstGeom prst="rect">
            <a:avLst/>
          </a:prstGeom>
        </p:spPr>
        <p:txBody>
          <a:bodyPr anchor="t" rtlCol="false" tIns="0" lIns="0" bIns="0" rIns="0">
            <a:spAutoFit/>
          </a:bodyPr>
          <a:lstStyle/>
          <a:p>
            <a:pPr algn="just" marL="669293" indent="-334646" lvl="1">
              <a:lnSpc>
                <a:spcPts val="4340"/>
              </a:lnSpc>
              <a:buFont typeface="Arial"/>
              <a:buChar char="•"/>
            </a:pPr>
            <a:r>
              <a:rPr lang="en-US" sz="3100">
                <a:solidFill>
                  <a:srgbClr val="000000"/>
                </a:solidFill>
                <a:latin typeface="Quicksand 2 Bold"/>
              </a:rPr>
              <a:t>Daling-Daling footwork uses Point-step. Point R (L) foot in front (ct. 1), step with the same foot in place with a slight bending of knees while the movement of your hands.</a:t>
            </a:r>
          </a:p>
          <a:p>
            <a:pPr algn="just" marL="669293" indent="-334646" lvl="1">
              <a:lnSpc>
                <a:spcPts val="4340"/>
              </a:lnSpc>
              <a:buFont typeface="Arial"/>
              <a:buChar char="•"/>
            </a:pPr>
            <a:r>
              <a:rPr lang="en-US" sz="3100">
                <a:solidFill>
                  <a:srgbClr val="000000"/>
                </a:solidFill>
                <a:latin typeface="Quicksand 2 Bold"/>
              </a:rPr>
              <a:t>With an open fan held in each hand, raise arms  sideward at shoulder level with elbow straight, but relaxed. Turn hands (from the wrist only) in a horizontal figure eight motion in two counts.</a:t>
            </a:r>
          </a:p>
          <a:p>
            <a:pPr algn="just" marL="669293" indent="-334646" lvl="1">
              <a:lnSpc>
                <a:spcPts val="4340"/>
              </a:lnSpc>
              <a:buFont typeface="Arial"/>
              <a:buChar char="•"/>
            </a:pPr>
            <a:r>
              <a:rPr lang="en-US" sz="3100">
                <a:solidFill>
                  <a:srgbClr val="000000"/>
                </a:solidFill>
                <a:latin typeface="Quicksand 2 Bold"/>
              </a:rPr>
              <a:t>Accompanying the dance is a cheerful poem recited in rapid singsong which deals with life, love, and happiness. </a:t>
            </a:r>
          </a:p>
          <a:p>
            <a:pPr algn="just" marL="669293" indent="-334646" lvl="1">
              <a:lnSpc>
                <a:spcPts val="4340"/>
              </a:lnSpc>
              <a:buFont typeface="Arial"/>
              <a:buChar char="•"/>
            </a:pPr>
            <a:r>
              <a:rPr lang="en-US" sz="3100">
                <a:solidFill>
                  <a:srgbClr val="000000"/>
                </a:solidFill>
                <a:latin typeface="Quicksand 2 Bold"/>
              </a:rPr>
              <a:t>The lyrics are sometime spontaneous and include a liberal dose of jokes and anecdotes. Accompanying music comes from a bamboo xylophone (gabbang) and a three-stringed violin (biola).</a:t>
            </a:r>
          </a:p>
          <a:p>
            <a:pPr algn="just">
              <a:lnSpc>
                <a:spcPts val="4340"/>
              </a:lnSpc>
            </a:pPr>
          </a:p>
        </p:txBody>
      </p:sp>
      <p:sp>
        <p:nvSpPr>
          <p:cNvPr name="TextBox 10" id="10"/>
          <p:cNvSpPr txBox="true"/>
          <p:nvPr/>
        </p:nvSpPr>
        <p:spPr>
          <a:xfrm rot="0">
            <a:off x="3873369" y="498315"/>
            <a:ext cx="10541261" cy="1226808"/>
          </a:xfrm>
          <a:prstGeom prst="rect">
            <a:avLst/>
          </a:prstGeom>
        </p:spPr>
        <p:txBody>
          <a:bodyPr anchor="t" rtlCol="false" tIns="0" lIns="0" bIns="0" rIns="0">
            <a:spAutoFit/>
          </a:bodyPr>
          <a:lstStyle/>
          <a:p>
            <a:pPr algn="ctr">
              <a:lnSpc>
                <a:spcPts val="10080"/>
              </a:lnSpc>
            </a:pPr>
            <a:r>
              <a:rPr lang="en-US" sz="7200">
                <a:solidFill>
                  <a:srgbClr val="000000"/>
                </a:solidFill>
                <a:latin typeface="Paytone One"/>
              </a:rPr>
              <a:t>Dance Characteristics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539579" y="482445"/>
            <a:ext cx="14432821" cy="9471539"/>
          </a:xfrm>
          <a:custGeom>
            <a:avLst/>
            <a:gdLst/>
            <a:ahLst/>
            <a:cxnLst/>
            <a:rect r="r" b="b" t="t" l="l"/>
            <a:pathLst>
              <a:path h="9471539" w="14432821">
                <a:moveTo>
                  <a:pt x="0" y="0"/>
                </a:moveTo>
                <a:lnTo>
                  <a:pt x="14432821" y="0"/>
                </a:lnTo>
                <a:lnTo>
                  <a:pt x="14432821" y="9471539"/>
                </a:lnTo>
                <a:lnTo>
                  <a:pt x="0" y="94715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7669" y="-1480980"/>
            <a:ext cx="4286250" cy="4114800"/>
          </a:xfrm>
          <a:custGeom>
            <a:avLst/>
            <a:gdLst/>
            <a:ahLst/>
            <a:cxnLst/>
            <a:rect r="r" b="b" t="t" l="l"/>
            <a:pathLst>
              <a:path h="4114800" w="4286250">
                <a:moveTo>
                  <a:pt x="0" y="0"/>
                </a:moveTo>
                <a:lnTo>
                  <a:pt x="4286250" y="0"/>
                </a:lnTo>
                <a:lnTo>
                  <a:pt x="428625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4924" y="7591245"/>
            <a:ext cx="3127248" cy="4114800"/>
          </a:xfrm>
          <a:custGeom>
            <a:avLst/>
            <a:gdLst/>
            <a:ahLst/>
            <a:cxnLst/>
            <a:rect r="r" b="b" t="t" l="l"/>
            <a:pathLst>
              <a:path h="4114800" w="3127248">
                <a:moveTo>
                  <a:pt x="0" y="0"/>
                </a:moveTo>
                <a:lnTo>
                  <a:pt x="3127248" y="0"/>
                </a:lnTo>
                <a:lnTo>
                  <a:pt x="312724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316142" y="7065573"/>
            <a:ext cx="5627077" cy="4114800"/>
          </a:xfrm>
          <a:custGeom>
            <a:avLst/>
            <a:gdLst/>
            <a:ahLst/>
            <a:cxnLst/>
            <a:rect r="r" b="b" t="t" l="l"/>
            <a:pathLst>
              <a:path h="4114800" w="5627077">
                <a:moveTo>
                  <a:pt x="0" y="0"/>
                </a:moveTo>
                <a:lnTo>
                  <a:pt x="5627077" y="0"/>
                </a:lnTo>
                <a:lnTo>
                  <a:pt x="562707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248269" y="4725418"/>
            <a:ext cx="7791462" cy="5074189"/>
          </a:xfrm>
          <a:custGeom>
            <a:avLst/>
            <a:gdLst/>
            <a:ahLst/>
            <a:cxnLst/>
            <a:rect r="r" b="b" t="t" l="l"/>
            <a:pathLst>
              <a:path h="5074189" w="7791462">
                <a:moveTo>
                  <a:pt x="0" y="0"/>
                </a:moveTo>
                <a:lnTo>
                  <a:pt x="7791462" y="0"/>
                </a:lnTo>
                <a:lnTo>
                  <a:pt x="7791462" y="5074190"/>
                </a:lnTo>
                <a:lnTo>
                  <a:pt x="0" y="5074190"/>
                </a:lnTo>
                <a:lnTo>
                  <a:pt x="0" y="0"/>
                </a:lnTo>
                <a:close/>
              </a:path>
            </a:pathLst>
          </a:custGeom>
          <a:blipFill>
            <a:blip r:embed="rId10"/>
            <a:stretch>
              <a:fillRect l="0" t="0" r="0" b="0"/>
            </a:stretch>
          </a:blipFill>
        </p:spPr>
      </p:sp>
      <p:sp>
        <p:nvSpPr>
          <p:cNvPr name="Freeform 7" id="7"/>
          <p:cNvSpPr/>
          <p:nvPr/>
        </p:nvSpPr>
        <p:spPr>
          <a:xfrm flipH="false" flipV="false" rot="0">
            <a:off x="9144000" y="833662"/>
            <a:ext cx="7791462" cy="5074189"/>
          </a:xfrm>
          <a:custGeom>
            <a:avLst/>
            <a:gdLst/>
            <a:ahLst/>
            <a:cxnLst/>
            <a:rect r="r" b="b" t="t" l="l"/>
            <a:pathLst>
              <a:path h="5074189" w="7791462">
                <a:moveTo>
                  <a:pt x="0" y="0"/>
                </a:moveTo>
                <a:lnTo>
                  <a:pt x="7791462" y="0"/>
                </a:lnTo>
                <a:lnTo>
                  <a:pt x="7791462" y="5074190"/>
                </a:lnTo>
                <a:lnTo>
                  <a:pt x="0" y="5074190"/>
                </a:lnTo>
                <a:lnTo>
                  <a:pt x="0" y="0"/>
                </a:lnTo>
                <a:close/>
              </a:path>
            </a:pathLst>
          </a:custGeom>
          <a:blipFill>
            <a:blip r:embed="rId10"/>
            <a:stretch>
              <a:fillRect l="0" t="0" r="0" b="0"/>
            </a:stretch>
          </a:blipFill>
        </p:spPr>
      </p:sp>
      <p:sp>
        <p:nvSpPr>
          <p:cNvPr name="Freeform 8" id="8"/>
          <p:cNvSpPr/>
          <p:nvPr/>
        </p:nvSpPr>
        <p:spPr>
          <a:xfrm flipH="false" flipV="false" rot="0">
            <a:off x="434690" y="833662"/>
            <a:ext cx="8321299" cy="5354548"/>
          </a:xfrm>
          <a:custGeom>
            <a:avLst/>
            <a:gdLst/>
            <a:ahLst/>
            <a:cxnLst/>
            <a:rect r="r" b="b" t="t" l="l"/>
            <a:pathLst>
              <a:path h="5354548" w="8321299">
                <a:moveTo>
                  <a:pt x="0" y="0"/>
                </a:moveTo>
                <a:lnTo>
                  <a:pt x="8321299" y="0"/>
                </a:lnTo>
                <a:lnTo>
                  <a:pt x="8321299" y="5354548"/>
                </a:lnTo>
                <a:lnTo>
                  <a:pt x="0" y="5354548"/>
                </a:lnTo>
                <a:lnTo>
                  <a:pt x="0" y="0"/>
                </a:lnTo>
                <a:close/>
              </a:path>
            </a:pathLst>
          </a:custGeom>
          <a:blipFill>
            <a:blip r:embed="rId10"/>
            <a:stretch>
              <a:fillRect l="0" t="0" r="0" b="-1208"/>
            </a:stretch>
          </a:blipFill>
        </p:spPr>
      </p:sp>
      <p:sp>
        <p:nvSpPr>
          <p:cNvPr name="TextBox 9" id="9"/>
          <p:cNvSpPr txBox="true"/>
          <p:nvPr/>
        </p:nvSpPr>
        <p:spPr>
          <a:xfrm rot="0">
            <a:off x="1539579" y="2929255"/>
            <a:ext cx="5957400" cy="2776220"/>
          </a:xfrm>
          <a:prstGeom prst="rect">
            <a:avLst/>
          </a:prstGeom>
        </p:spPr>
        <p:txBody>
          <a:bodyPr anchor="t" rtlCol="false" tIns="0" lIns="0" bIns="0" rIns="0">
            <a:spAutoFit/>
          </a:bodyPr>
          <a:lstStyle/>
          <a:p>
            <a:pPr algn="just">
              <a:lnSpc>
                <a:spcPts val="4480"/>
              </a:lnSpc>
            </a:pPr>
            <a:r>
              <a:rPr lang="en-US" sz="3200">
                <a:solidFill>
                  <a:srgbClr val="000000"/>
                </a:solidFill>
                <a:latin typeface="Quicksand 1 Bold"/>
              </a:rPr>
              <a:t>Sculpture-like poses, cross-legged and kneeling stances, coupled with flowing gestures with the arms extended farthest away from the body</a:t>
            </a:r>
          </a:p>
        </p:txBody>
      </p:sp>
      <p:sp>
        <p:nvSpPr>
          <p:cNvPr name="TextBox 10" id="10"/>
          <p:cNvSpPr txBox="true"/>
          <p:nvPr/>
        </p:nvSpPr>
        <p:spPr>
          <a:xfrm rot="0">
            <a:off x="10061031" y="2929255"/>
            <a:ext cx="5957400" cy="2214245"/>
          </a:xfrm>
          <a:prstGeom prst="rect">
            <a:avLst/>
          </a:prstGeom>
        </p:spPr>
        <p:txBody>
          <a:bodyPr anchor="t" rtlCol="false" tIns="0" lIns="0" bIns="0" rIns="0">
            <a:spAutoFit/>
          </a:bodyPr>
          <a:lstStyle/>
          <a:p>
            <a:pPr algn="just">
              <a:lnSpc>
                <a:spcPts val="4480"/>
              </a:lnSpc>
            </a:pPr>
            <a:r>
              <a:rPr lang="en-US" sz="3200">
                <a:solidFill>
                  <a:srgbClr val="000000"/>
                </a:solidFill>
                <a:latin typeface="Quicksand 1 Bold"/>
              </a:rPr>
              <a:t>dancers must have dexterity and flexibility of the shoulders, elbows, and wrists – movements</a:t>
            </a:r>
          </a:p>
        </p:txBody>
      </p:sp>
      <p:sp>
        <p:nvSpPr>
          <p:cNvPr name="TextBox 11" id="11"/>
          <p:cNvSpPr txBox="true"/>
          <p:nvPr/>
        </p:nvSpPr>
        <p:spPr>
          <a:xfrm rot="0">
            <a:off x="6165300" y="6661617"/>
            <a:ext cx="5957400" cy="2776220"/>
          </a:xfrm>
          <a:prstGeom prst="rect">
            <a:avLst/>
          </a:prstGeom>
        </p:spPr>
        <p:txBody>
          <a:bodyPr anchor="t" rtlCol="false" tIns="0" lIns="0" bIns="0" rIns="0">
            <a:spAutoFit/>
          </a:bodyPr>
          <a:lstStyle/>
          <a:p>
            <a:pPr algn="just">
              <a:lnSpc>
                <a:spcPts val="4480"/>
              </a:lnSpc>
            </a:pPr>
            <a:r>
              <a:rPr lang="en-US" sz="3200">
                <a:solidFill>
                  <a:srgbClr val="000000"/>
                </a:solidFill>
                <a:latin typeface="Quicksand 1 Bold"/>
              </a:rPr>
              <a:t>The rhythmic bounces of the shoulder with simultaneous alternating waving of arms are the basic movement of this dance</a:t>
            </a:r>
          </a:p>
        </p:txBody>
      </p:sp>
      <p:sp>
        <p:nvSpPr>
          <p:cNvPr name="TextBox 12" id="12"/>
          <p:cNvSpPr txBox="true"/>
          <p:nvPr/>
        </p:nvSpPr>
        <p:spPr>
          <a:xfrm rot="0">
            <a:off x="3571576" y="167580"/>
            <a:ext cx="11903746" cy="1377666"/>
          </a:xfrm>
          <a:prstGeom prst="rect">
            <a:avLst/>
          </a:prstGeom>
        </p:spPr>
        <p:txBody>
          <a:bodyPr anchor="t" rtlCol="false" tIns="0" lIns="0" bIns="0" rIns="0">
            <a:spAutoFit/>
          </a:bodyPr>
          <a:lstStyle/>
          <a:p>
            <a:pPr algn="ctr">
              <a:lnSpc>
                <a:spcPts val="11383"/>
              </a:lnSpc>
            </a:pPr>
            <a:r>
              <a:rPr lang="en-US" sz="8131">
                <a:solidFill>
                  <a:srgbClr val="000000"/>
                </a:solidFill>
                <a:latin typeface="Paytone One"/>
              </a:rPr>
              <a:t>Movement Skills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16029" y="3195120"/>
            <a:ext cx="12440720" cy="5750092"/>
          </a:xfrm>
          <a:custGeom>
            <a:avLst/>
            <a:gdLst/>
            <a:ahLst/>
            <a:cxnLst/>
            <a:rect r="r" b="b" t="t" l="l"/>
            <a:pathLst>
              <a:path h="5750092" w="12440720">
                <a:moveTo>
                  <a:pt x="0" y="0"/>
                </a:moveTo>
                <a:lnTo>
                  <a:pt x="12440721" y="0"/>
                </a:lnTo>
                <a:lnTo>
                  <a:pt x="12440721" y="5750092"/>
                </a:lnTo>
                <a:lnTo>
                  <a:pt x="0" y="575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231250" y="1217295"/>
            <a:ext cx="1182549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FITNESS BENEFITS</a:t>
            </a:r>
          </a:p>
        </p:txBody>
      </p:sp>
      <p:grpSp>
        <p:nvGrpSpPr>
          <p:cNvPr name="Group 5" id="5"/>
          <p:cNvGrpSpPr/>
          <p:nvPr/>
        </p:nvGrpSpPr>
        <p:grpSpPr>
          <a:xfrm rot="0">
            <a:off x="4475732" y="3525306"/>
            <a:ext cx="10077210" cy="1808888"/>
            <a:chOff x="0" y="0"/>
            <a:chExt cx="13436280" cy="2411850"/>
          </a:xfrm>
        </p:grpSpPr>
        <p:sp>
          <p:nvSpPr>
            <p:cNvPr name="TextBox 6" id="6"/>
            <p:cNvSpPr txBox="true"/>
            <p:nvPr/>
          </p:nvSpPr>
          <p:spPr>
            <a:xfrm rot="0">
              <a:off x="0" y="714852"/>
              <a:ext cx="13436280" cy="1696999"/>
            </a:xfrm>
            <a:prstGeom prst="rect">
              <a:avLst/>
            </a:prstGeom>
          </p:spPr>
          <p:txBody>
            <a:bodyPr anchor="t" rtlCol="false" tIns="0" lIns="0" bIns="0" rIns="0">
              <a:spAutoFit/>
            </a:bodyPr>
            <a:lstStyle/>
            <a:p>
              <a:pPr>
                <a:lnSpc>
                  <a:spcPts val="3474"/>
                </a:lnSpc>
              </a:pPr>
              <a:r>
                <a:rPr lang="en-US" sz="2481">
                  <a:solidFill>
                    <a:srgbClr val="000000"/>
                  </a:solidFill>
                  <a:latin typeface="Trocchi"/>
                </a:rPr>
                <a:t>The emphasis on maintaining proper posture in Daling-Daling can lead to better alignment of the spine and improved posture even outside of the dance practice.</a:t>
              </a:r>
            </a:p>
          </p:txBody>
        </p:sp>
        <p:sp>
          <p:nvSpPr>
            <p:cNvPr name="TextBox 7" id="7"/>
            <p:cNvSpPr txBox="true"/>
            <p:nvPr/>
          </p:nvSpPr>
          <p:spPr>
            <a:xfrm rot="0">
              <a:off x="3388070" y="-57150"/>
              <a:ext cx="5672576" cy="626526"/>
            </a:xfrm>
            <a:prstGeom prst="rect">
              <a:avLst/>
            </a:prstGeom>
          </p:spPr>
          <p:txBody>
            <a:bodyPr anchor="t" rtlCol="false" tIns="0" lIns="0" bIns="0" rIns="0">
              <a:spAutoFit/>
            </a:bodyPr>
            <a:lstStyle/>
            <a:p>
              <a:pPr>
                <a:lnSpc>
                  <a:spcPts val="4006"/>
                </a:lnSpc>
              </a:pPr>
              <a:r>
                <a:rPr lang="en-US" sz="2861">
                  <a:solidFill>
                    <a:srgbClr val="000000"/>
                  </a:solidFill>
                  <a:latin typeface="Open Sans Extra Bold"/>
                </a:rPr>
                <a:t>Posture Improvement</a:t>
              </a:r>
            </a:p>
          </p:txBody>
        </p:sp>
      </p:grpSp>
      <p:sp>
        <p:nvSpPr>
          <p:cNvPr name="TextBox 8" id="8"/>
          <p:cNvSpPr txBox="true"/>
          <p:nvPr/>
        </p:nvSpPr>
        <p:spPr>
          <a:xfrm rot="0">
            <a:off x="2663601" y="3472123"/>
            <a:ext cx="181213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1.</a:t>
            </a:r>
          </a:p>
        </p:txBody>
      </p:sp>
      <p:sp>
        <p:nvSpPr>
          <p:cNvPr name="TextBox 9" id="9"/>
          <p:cNvSpPr txBox="true"/>
          <p:nvPr/>
        </p:nvSpPr>
        <p:spPr>
          <a:xfrm rot="0">
            <a:off x="2663601" y="6664787"/>
            <a:ext cx="181213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2.</a:t>
            </a:r>
          </a:p>
        </p:txBody>
      </p:sp>
      <p:grpSp>
        <p:nvGrpSpPr>
          <p:cNvPr name="Group 10" id="10"/>
          <p:cNvGrpSpPr/>
          <p:nvPr/>
        </p:nvGrpSpPr>
        <p:grpSpPr>
          <a:xfrm rot="0">
            <a:off x="4475732" y="6629341"/>
            <a:ext cx="10077210" cy="1808888"/>
            <a:chOff x="0" y="0"/>
            <a:chExt cx="13436280" cy="2411850"/>
          </a:xfrm>
        </p:grpSpPr>
        <p:sp>
          <p:nvSpPr>
            <p:cNvPr name="TextBox 11" id="11"/>
            <p:cNvSpPr txBox="true"/>
            <p:nvPr/>
          </p:nvSpPr>
          <p:spPr>
            <a:xfrm rot="0">
              <a:off x="0" y="714852"/>
              <a:ext cx="13436280" cy="1696999"/>
            </a:xfrm>
            <a:prstGeom prst="rect">
              <a:avLst/>
            </a:prstGeom>
          </p:spPr>
          <p:txBody>
            <a:bodyPr anchor="t" rtlCol="false" tIns="0" lIns="0" bIns="0" rIns="0">
              <a:spAutoFit/>
            </a:bodyPr>
            <a:lstStyle/>
            <a:p>
              <a:pPr>
                <a:lnSpc>
                  <a:spcPts val="3474"/>
                </a:lnSpc>
              </a:pPr>
              <a:r>
                <a:rPr lang="en-US" sz="2481">
                  <a:solidFill>
                    <a:srgbClr val="000000"/>
                  </a:solidFill>
                  <a:latin typeface="Trocchi"/>
                </a:rPr>
                <a:t>The graceful and fluid movements of the dance require flexibility, helping to increase your range of motion and reduce the risk of injuries.</a:t>
              </a:r>
            </a:p>
          </p:txBody>
        </p:sp>
        <p:sp>
          <p:nvSpPr>
            <p:cNvPr name="TextBox 12" id="12"/>
            <p:cNvSpPr txBox="true"/>
            <p:nvPr/>
          </p:nvSpPr>
          <p:spPr>
            <a:xfrm rot="0">
              <a:off x="3388070" y="-57150"/>
              <a:ext cx="5672576" cy="626526"/>
            </a:xfrm>
            <a:prstGeom prst="rect">
              <a:avLst/>
            </a:prstGeom>
          </p:spPr>
          <p:txBody>
            <a:bodyPr anchor="t" rtlCol="false" tIns="0" lIns="0" bIns="0" rIns="0">
              <a:spAutoFit/>
            </a:bodyPr>
            <a:lstStyle/>
            <a:p>
              <a:pPr>
                <a:lnSpc>
                  <a:spcPts val="4006"/>
                </a:lnSpc>
              </a:pPr>
              <a:r>
                <a:rPr lang="en-US" sz="2861">
                  <a:solidFill>
                    <a:srgbClr val="000000"/>
                  </a:solidFill>
                  <a:latin typeface="Open Sans Extra Bold"/>
                </a:rPr>
                <a:t>           Flexibility </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16029" y="3195120"/>
            <a:ext cx="12440720" cy="5750092"/>
          </a:xfrm>
          <a:custGeom>
            <a:avLst/>
            <a:gdLst/>
            <a:ahLst/>
            <a:cxnLst/>
            <a:rect r="r" b="b" t="t" l="l"/>
            <a:pathLst>
              <a:path h="5750092" w="12440720">
                <a:moveTo>
                  <a:pt x="0" y="0"/>
                </a:moveTo>
                <a:lnTo>
                  <a:pt x="12440721" y="0"/>
                </a:lnTo>
                <a:lnTo>
                  <a:pt x="12440721" y="5750092"/>
                </a:lnTo>
                <a:lnTo>
                  <a:pt x="0" y="575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231250" y="1217295"/>
            <a:ext cx="1182549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FITNESS BENEFITS</a:t>
            </a:r>
          </a:p>
        </p:txBody>
      </p:sp>
      <p:grpSp>
        <p:nvGrpSpPr>
          <p:cNvPr name="Group 5" id="5"/>
          <p:cNvGrpSpPr/>
          <p:nvPr/>
        </p:nvGrpSpPr>
        <p:grpSpPr>
          <a:xfrm rot="0">
            <a:off x="4475732" y="3525306"/>
            <a:ext cx="10077210" cy="1808888"/>
            <a:chOff x="0" y="0"/>
            <a:chExt cx="13436280" cy="2411850"/>
          </a:xfrm>
        </p:grpSpPr>
        <p:sp>
          <p:nvSpPr>
            <p:cNvPr name="TextBox 6" id="6"/>
            <p:cNvSpPr txBox="true"/>
            <p:nvPr/>
          </p:nvSpPr>
          <p:spPr>
            <a:xfrm rot="0">
              <a:off x="0" y="714852"/>
              <a:ext cx="13436280" cy="1696999"/>
            </a:xfrm>
            <a:prstGeom prst="rect">
              <a:avLst/>
            </a:prstGeom>
          </p:spPr>
          <p:txBody>
            <a:bodyPr anchor="t" rtlCol="false" tIns="0" lIns="0" bIns="0" rIns="0">
              <a:spAutoFit/>
            </a:bodyPr>
            <a:lstStyle/>
            <a:p>
              <a:pPr>
                <a:lnSpc>
                  <a:spcPts val="3474"/>
                </a:lnSpc>
              </a:pPr>
              <a:r>
                <a:rPr lang="en-US" sz="2481">
                  <a:solidFill>
                    <a:srgbClr val="000000"/>
                  </a:solidFill>
                  <a:latin typeface="Trocchi"/>
                </a:rPr>
                <a:t>The various steps and arm movements in Daling-Daling engage different muscle groups, promoting muscle strength and endurance throughout the body.</a:t>
              </a:r>
            </a:p>
          </p:txBody>
        </p:sp>
        <p:sp>
          <p:nvSpPr>
            <p:cNvPr name="TextBox 7" id="7"/>
            <p:cNvSpPr txBox="true"/>
            <p:nvPr/>
          </p:nvSpPr>
          <p:spPr>
            <a:xfrm rot="0">
              <a:off x="3388070" y="-57150"/>
              <a:ext cx="5672576" cy="626526"/>
            </a:xfrm>
            <a:prstGeom prst="rect">
              <a:avLst/>
            </a:prstGeom>
          </p:spPr>
          <p:txBody>
            <a:bodyPr anchor="t" rtlCol="false" tIns="0" lIns="0" bIns="0" rIns="0">
              <a:spAutoFit/>
            </a:bodyPr>
            <a:lstStyle/>
            <a:p>
              <a:pPr>
                <a:lnSpc>
                  <a:spcPts val="4006"/>
                </a:lnSpc>
              </a:pPr>
              <a:r>
                <a:rPr lang="en-US" sz="2861">
                  <a:solidFill>
                    <a:srgbClr val="000000"/>
                  </a:solidFill>
                  <a:latin typeface="Open Sans Extra Bold"/>
                </a:rPr>
                <a:t>  Muscle Engagement</a:t>
              </a:r>
            </a:p>
          </p:txBody>
        </p:sp>
      </p:grpSp>
      <p:sp>
        <p:nvSpPr>
          <p:cNvPr name="TextBox 8" id="8"/>
          <p:cNvSpPr txBox="true"/>
          <p:nvPr/>
        </p:nvSpPr>
        <p:spPr>
          <a:xfrm rot="0">
            <a:off x="2663601" y="3472123"/>
            <a:ext cx="181213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3.</a:t>
            </a:r>
          </a:p>
        </p:txBody>
      </p:sp>
      <p:sp>
        <p:nvSpPr>
          <p:cNvPr name="TextBox 9" id="9"/>
          <p:cNvSpPr txBox="true"/>
          <p:nvPr/>
        </p:nvSpPr>
        <p:spPr>
          <a:xfrm rot="0">
            <a:off x="2663601" y="6664787"/>
            <a:ext cx="181213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4.</a:t>
            </a:r>
          </a:p>
        </p:txBody>
      </p:sp>
      <p:grpSp>
        <p:nvGrpSpPr>
          <p:cNvPr name="Group 10" id="10"/>
          <p:cNvGrpSpPr/>
          <p:nvPr/>
        </p:nvGrpSpPr>
        <p:grpSpPr>
          <a:xfrm rot="0">
            <a:off x="4475732" y="6629341"/>
            <a:ext cx="10077210" cy="1808888"/>
            <a:chOff x="0" y="0"/>
            <a:chExt cx="13436280" cy="2411850"/>
          </a:xfrm>
        </p:grpSpPr>
        <p:sp>
          <p:nvSpPr>
            <p:cNvPr name="TextBox 11" id="11"/>
            <p:cNvSpPr txBox="true"/>
            <p:nvPr/>
          </p:nvSpPr>
          <p:spPr>
            <a:xfrm rot="0">
              <a:off x="0" y="714852"/>
              <a:ext cx="13436280" cy="1696999"/>
            </a:xfrm>
            <a:prstGeom prst="rect">
              <a:avLst/>
            </a:prstGeom>
          </p:spPr>
          <p:txBody>
            <a:bodyPr anchor="t" rtlCol="false" tIns="0" lIns="0" bIns="0" rIns="0">
              <a:spAutoFit/>
            </a:bodyPr>
            <a:lstStyle/>
            <a:p>
              <a:pPr>
                <a:lnSpc>
                  <a:spcPts val="3474"/>
                </a:lnSpc>
              </a:pPr>
              <a:r>
                <a:rPr lang="en-US" sz="2481">
                  <a:solidFill>
                    <a:srgbClr val="000000"/>
                  </a:solidFill>
                  <a:latin typeface="Trocchi"/>
                </a:rPr>
                <a:t>Daling-Daling involves complex footwork and coordinated arm movements, enhancing your motor skills and overall coordination.</a:t>
              </a:r>
            </a:p>
          </p:txBody>
        </p:sp>
        <p:sp>
          <p:nvSpPr>
            <p:cNvPr name="TextBox 12" id="12"/>
            <p:cNvSpPr txBox="true"/>
            <p:nvPr/>
          </p:nvSpPr>
          <p:spPr>
            <a:xfrm rot="0">
              <a:off x="3388070" y="-57150"/>
              <a:ext cx="5672576" cy="626526"/>
            </a:xfrm>
            <a:prstGeom prst="rect">
              <a:avLst/>
            </a:prstGeom>
          </p:spPr>
          <p:txBody>
            <a:bodyPr anchor="t" rtlCol="false" tIns="0" lIns="0" bIns="0" rIns="0">
              <a:spAutoFit/>
            </a:bodyPr>
            <a:lstStyle/>
            <a:p>
              <a:pPr>
                <a:lnSpc>
                  <a:spcPts val="4006"/>
                </a:lnSpc>
              </a:pPr>
              <a:r>
                <a:rPr lang="en-US" sz="2861">
                  <a:solidFill>
                    <a:srgbClr val="000000"/>
                  </a:solidFill>
                  <a:latin typeface="Open Sans Extra Bold"/>
                </a:rPr>
                <a:t>           Coordination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DAFrH9o2Ly0</dc:identifier>
  <dcterms:modified xsi:type="dcterms:W3CDTF">2011-08-01T06:04:30Z</dcterms:modified>
  <cp:revision>1</cp:revision>
  <dc:title>Week5_Daling-Daling_&amp;_Ragragsakan</dc:title>
</cp:coreProperties>
</file>